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51"/>
  </p:notesMasterIdLst>
  <p:sldIdLst>
    <p:sldId id="257" r:id="rId8"/>
    <p:sldId id="258" r:id="rId9"/>
    <p:sldId id="259" r:id="rId10"/>
    <p:sldId id="260" r:id="rId11"/>
    <p:sldId id="261" r:id="rId12"/>
    <p:sldId id="262" r:id="rId13"/>
    <p:sldId id="263" r:id="rId14"/>
    <p:sldId id="264" r:id="rId15"/>
    <p:sldId id="265" r:id="rId16"/>
    <p:sldId id="289" r:id="rId17"/>
    <p:sldId id="266" r:id="rId18"/>
    <p:sldId id="267" r:id="rId19"/>
    <p:sldId id="268" r:id="rId20"/>
    <p:sldId id="269" r:id="rId21"/>
    <p:sldId id="270" r:id="rId22"/>
    <p:sldId id="271" r:id="rId23"/>
    <p:sldId id="274" r:id="rId24"/>
    <p:sldId id="272" r:id="rId25"/>
    <p:sldId id="273" r:id="rId26"/>
    <p:sldId id="275" r:id="rId27"/>
    <p:sldId id="276" r:id="rId28"/>
    <p:sldId id="282" r:id="rId29"/>
    <p:sldId id="278" r:id="rId30"/>
    <p:sldId id="294" r:id="rId31"/>
    <p:sldId id="279" r:id="rId32"/>
    <p:sldId id="280" r:id="rId33"/>
    <p:sldId id="281" r:id="rId34"/>
    <p:sldId id="301" r:id="rId35"/>
    <p:sldId id="293" r:id="rId36"/>
    <p:sldId id="283" r:id="rId37"/>
    <p:sldId id="277" r:id="rId38"/>
    <p:sldId id="284" r:id="rId39"/>
    <p:sldId id="285" r:id="rId40"/>
    <p:sldId id="295" r:id="rId41"/>
    <p:sldId id="300" r:id="rId42"/>
    <p:sldId id="286" r:id="rId43"/>
    <p:sldId id="287" r:id="rId44"/>
    <p:sldId id="290" r:id="rId45"/>
    <p:sldId id="291" r:id="rId46"/>
    <p:sldId id="288" r:id="rId47"/>
    <p:sldId id="298" r:id="rId48"/>
    <p:sldId id="297" r:id="rId49"/>
    <p:sldId id="29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5" autoAdjust="0"/>
    <p:restoredTop sz="95101" autoAdjust="0"/>
  </p:normalViewPr>
  <p:slideViewPr>
    <p:cSldViewPr>
      <p:cViewPr varScale="1">
        <p:scale>
          <a:sx n="70" d="100"/>
          <a:sy n="70" d="100"/>
        </p:scale>
        <p:origin x="-51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9B055D-E247-48FF-8EBB-9694B520F7F6}" type="datetimeFigureOut">
              <a:rPr lang="en-US" smtClean="0"/>
              <a:t>7/11/2015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55B18F-D2CF-404F-89CB-039F694A1496}" type="slidenum">
              <a:rPr lang="en-US" smtClean="0"/>
              <a:t>‹#›</a:t>
            </a:fld>
            <a:endParaRPr lang="en-US"/>
          </a:p>
        </p:txBody>
      </p:sp>
    </p:spTree>
    <p:extLst>
      <p:ext uri="{BB962C8B-B14F-4D97-AF65-F5344CB8AC3E}">
        <p14:creationId xmlns:p14="http://schemas.microsoft.com/office/powerpoint/2010/main" val="304205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Mind"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en.wikipedia.org/wiki/Mental_processe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Consciousness" TargetMode="External"/><Relationship Id="rId7" Type="http://schemas.openxmlformats.org/officeDocument/2006/relationships/hyperlink" Target="http://en.wikipedia.org/wiki/Orchestrated_objective_reduction#cite_note-H.26PvsReimers2014-1"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en.wikipedia.org/wiki/Quantum_information_science" TargetMode="External"/><Relationship Id="rId5" Type="http://schemas.openxmlformats.org/officeDocument/2006/relationships/hyperlink" Target="http://en.wikipedia.org/wiki/Stuart_Hameroff" TargetMode="External"/><Relationship Id="rId4" Type="http://schemas.openxmlformats.org/officeDocument/2006/relationships/hyperlink" Target="http://en.wikipedia.org/wiki/Roger_Penros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
            </a:r>
            <a:br>
              <a:rPr lang="en-US" b="1" dirty="0" smtClean="0"/>
            </a:br>
            <a:endParaRPr lang="en-US" dirty="0" smtClean="0"/>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DEAABE88-4DE6-4915-87FC-3F7325388ED8}"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On the Connection between Mind, Matter and Space. </a:t>
            </a:r>
          </a:p>
          <a:p>
            <a:r>
              <a:rPr lang="en-US" b="1" dirty="0" smtClean="0"/>
              <a:t>The Mind can Move Matter in Space.</a:t>
            </a:r>
            <a:r>
              <a:rPr lang="en-US" dirty="0" smtClean="0"/>
              <a:t> Walking around, eating, breathing, typing are all examples of this. </a:t>
            </a:r>
          </a:p>
          <a:p>
            <a:r>
              <a:rPr lang="en-US" dirty="0" smtClean="0"/>
              <a:t>This is why we have evolved hands and feet, arms and legs - so our mind can move our body around. T</a:t>
            </a:r>
          </a:p>
          <a:p>
            <a:r>
              <a:rPr lang="en-US" dirty="0" smtClean="0"/>
              <a:t>The motion of matter and mind in space are one connected thing - the wave motion of space.</a:t>
            </a:r>
          </a:p>
          <a:p>
            <a:endParaRPr lang="en-US" b="1" dirty="0" smtClean="0"/>
          </a:p>
          <a:p>
            <a:r>
              <a:rPr lang="en-US" b="1" dirty="0" smtClean="0"/>
              <a:t>The Mind is Affected by Drugs (Matter).</a:t>
            </a:r>
            <a:r>
              <a:rPr lang="en-US" dirty="0" smtClean="0"/>
              <a:t>  Mind is affected by Food</a:t>
            </a:r>
          </a:p>
          <a:p>
            <a:endParaRPr lang="en-US" dirty="0" smtClean="0"/>
          </a:p>
          <a:p>
            <a:r>
              <a:rPr lang="en-US" dirty="0" smtClean="0"/>
              <a:t>It is well known that certain drugs, which are made of matter, can have profound effects upon the mind. </a:t>
            </a:r>
          </a:p>
          <a:p>
            <a:r>
              <a:rPr lang="en-US" dirty="0" smtClean="0"/>
              <a:t>Again this clearly confirms the connection between mind and matter, that matter has a profound effect on the functioning of the mind.</a:t>
            </a:r>
          </a:p>
          <a:p>
            <a:endParaRPr lang="en-US" dirty="0" smtClean="0"/>
          </a:p>
          <a:p>
            <a:endParaRPr lang="en-US" dirty="0" smtClean="0"/>
          </a:p>
          <a:p>
            <a:r>
              <a:rPr lang="en-US" b="1" dirty="0" smtClean="0"/>
              <a:t>The Mind Produces Brain Waves in Space when Thinking.</a:t>
            </a:r>
            <a:r>
              <a:rPr lang="en-US" dirty="0" smtClean="0"/>
              <a:t> </a:t>
            </a:r>
          </a:p>
          <a:p>
            <a:r>
              <a:rPr lang="en-US" dirty="0" smtClean="0"/>
              <a:t>Again, this is well known and they can now use this knowledge to build machines that allow us to do physical things to external objects (e.g. turn lights on) merely by thinking. </a:t>
            </a:r>
          </a:p>
          <a:p>
            <a:r>
              <a:rPr lang="en-US" dirty="0" smtClean="0"/>
              <a:t>The wave structure of matter explains why these brain waves exist, because matter and mind are formed from wave motions of space.</a:t>
            </a:r>
          </a:p>
          <a:p>
            <a:endParaRPr lang="en-US" dirty="0"/>
          </a:p>
        </p:txBody>
      </p:sp>
      <p:sp>
        <p:nvSpPr>
          <p:cNvPr id="4" name="Slide Number Placeholder 3"/>
          <p:cNvSpPr>
            <a:spLocks noGrp="1"/>
          </p:cNvSpPr>
          <p:nvPr>
            <p:ph type="sldNum" sz="quarter" idx="10"/>
          </p:nvPr>
        </p:nvSpPr>
        <p:spPr/>
        <p:txBody>
          <a:bodyPr/>
          <a:lstStyle/>
          <a:p>
            <a:fld id="{DEAABE88-4DE6-4915-87FC-3F7325388ED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637734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relationship that exists between </a:t>
            </a:r>
            <a:r>
              <a:rPr lang="en-US" dirty="0" smtClean="0">
                <a:hlinkClick r:id="rId3" tooltip="Mind"/>
              </a:rPr>
              <a:t>minds</a:t>
            </a:r>
            <a:r>
              <a:rPr lang="en-US" dirty="0" smtClean="0"/>
              <a:t>, or </a:t>
            </a:r>
            <a:r>
              <a:rPr lang="en-US" dirty="0" smtClean="0">
                <a:hlinkClick r:id="rId4" tooltip="Mental processes"/>
              </a:rPr>
              <a:t>mental processes</a:t>
            </a:r>
            <a:r>
              <a:rPr lang="en-US" dirty="0" smtClean="0"/>
              <a:t>, and bodily states or processes</a:t>
            </a:r>
            <a:endParaRPr lang="en-US" dirty="0"/>
          </a:p>
        </p:txBody>
      </p:sp>
      <p:sp>
        <p:nvSpPr>
          <p:cNvPr id="4" name="Slide Number Placeholder 3"/>
          <p:cNvSpPr>
            <a:spLocks noGrp="1"/>
          </p:cNvSpPr>
          <p:nvPr>
            <p:ph type="sldNum" sz="quarter" idx="10"/>
          </p:nvPr>
        </p:nvSpPr>
        <p:spPr/>
        <p:txBody>
          <a:bodyPr/>
          <a:lstStyle/>
          <a:p>
            <a:fld id="{DEAABE88-4DE6-4915-87FC-3F7325388ED8}"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a:r>
              <a:rPr lang="en-US" sz="1200" dirty="0" smtClean="0">
                <a:effectLst/>
                <a:latin typeface="Times New Roman"/>
                <a:ea typeface="Times New Roman"/>
              </a:rPr>
              <a:t>The restatement of the theory has produced a flurry of criticism in the journal where it was published, </a:t>
            </a:r>
            <a:r>
              <a:rPr lang="en-US" sz="1200" i="1" dirty="0" smtClean="0">
                <a:effectLst/>
                <a:latin typeface="Times New Roman"/>
                <a:ea typeface="Times New Roman"/>
              </a:rPr>
              <a:t>Physics of Life Reviews</a:t>
            </a:r>
            <a:r>
              <a:rPr lang="en-US" sz="1200" dirty="0" smtClean="0">
                <a:effectLst/>
                <a:latin typeface="Times New Roman"/>
                <a:ea typeface="Times New Roman"/>
              </a:rPr>
              <a:t>, but the authors maintain that their theory suggests…</a:t>
            </a:r>
          </a:p>
          <a:p>
            <a:r>
              <a:rPr lang="en-US" sz="1200" dirty="0" smtClean="0">
                <a:effectLst/>
                <a:latin typeface="Times New Roman"/>
                <a:ea typeface="Calibri"/>
              </a:rPr>
              <a:t>“…conscious experience is intrinsically connected to the fine-scale structure of space–time geometry, and that consciousness could be deeply related to the operation of the laws of the universe.”</a:t>
            </a:r>
            <a:endParaRPr lang="en-US" dirty="0" smtClean="0"/>
          </a:p>
          <a:p>
            <a:r>
              <a:rPr lang="en-US" b="1" dirty="0" smtClean="0"/>
              <a:t>Orchestrated objective reduction</a:t>
            </a:r>
            <a:r>
              <a:rPr lang="en-US" dirty="0" smtClean="0"/>
              <a:t> (</a:t>
            </a:r>
            <a:r>
              <a:rPr lang="en-US" b="1" dirty="0" err="1" smtClean="0"/>
              <a:t>Orch</a:t>
            </a:r>
            <a:r>
              <a:rPr lang="en-US" b="1" dirty="0" smtClean="0"/>
              <a:t>-OR</a:t>
            </a:r>
            <a:r>
              <a:rPr lang="en-US" dirty="0" smtClean="0"/>
              <a:t>) is a controversial 20-year-old theory of </a:t>
            </a:r>
            <a:r>
              <a:rPr lang="en-US" dirty="0" smtClean="0">
                <a:hlinkClick r:id="rId3" tooltip="Consciousness"/>
              </a:rPr>
              <a:t>consciousness</a:t>
            </a:r>
            <a:r>
              <a:rPr lang="en-US" dirty="0" smtClean="0"/>
              <a:t> conceptualized by the theoretical physicist </a:t>
            </a:r>
            <a:r>
              <a:rPr lang="en-US" dirty="0" smtClean="0">
                <a:hlinkClick r:id="rId4" tooltip="Roger Penrose"/>
              </a:rPr>
              <a:t>Sir Roger Penrose</a:t>
            </a:r>
            <a:r>
              <a:rPr lang="en-US" dirty="0" smtClean="0"/>
              <a:t> and anesthesiologist </a:t>
            </a:r>
            <a:r>
              <a:rPr lang="en-US" dirty="0" smtClean="0">
                <a:hlinkClick r:id="rId5" tooltip="Stuart Hameroff"/>
              </a:rPr>
              <a:t>Stuart </a:t>
            </a:r>
            <a:r>
              <a:rPr lang="en-US" dirty="0" err="1" smtClean="0">
                <a:hlinkClick r:id="rId5" tooltip="Stuart Hameroff"/>
              </a:rPr>
              <a:t>Hameroff</a:t>
            </a:r>
            <a:r>
              <a:rPr lang="en-US" dirty="0" smtClean="0"/>
              <a:t>, which claims that consciousness derives from deeper level, finer scale </a:t>
            </a:r>
            <a:r>
              <a:rPr lang="en-US" dirty="0" smtClean="0">
                <a:hlinkClick r:id="rId6" tooltip="Quantum information science"/>
              </a:rPr>
              <a:t>quantum</a:t>
            </a:r>
            <a:r>
              <a:rPr lang="en-US" dirty="0" smtClean="0"/>
              <a:t> activities inside the cells, most prevalent in the brain's neurons. It combines approaches from the radically different angles of molecular biology, neuroscience, quantum physics, pharmacology, philosophy, quantum information theory, and aspects of quantum gravity.</a:t>
            </a:r>
            <a:r>
              <a:rPr lang="en-US" baseline="30000" dirty="0" smtClean="0">
                <a:hlinkClick r:id="rId7"/>
              </a:rPr>
              <a:t>[1]</a:t>
            </a:r>
            <a:endParaRPr lang="en-US" dirty="0" smtClean="0"/>
          </a:p>
          <a:p>
            <a:pPr marL="0" marR="0"/>
            <a:endParaRPr lang="en-US" sz="1200" dirty="0" smtClean="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DEAABE88-4DE6-4915-87FC-3F7325388ED8}"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741133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AABE88-4DE6-4915-87FC-3F7325388ED8}"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a:r>
              <a:rPr lang="en-US" sz="1200" dirty="0" smtClean="0">
                <a:effectLst/>
                <a:latin typeface="Times New Roman"/>
                <a:ea typeface="Times New Roman"/>
              </a:rPr>
              <a:t>The restatement of the theory has produced a flurry of criticism in the journal where it was published, </a:t>
            </a:r>
            <a:r>
              <a:rPr lang="en-US" sz="1200" i="1" dirty="0" smtClean="0">
                <a:effectLst/>
                <a:latin typeface="Times New Roman"/>
                <a:ea typeface="Times New Roman"/>
              </a:rPr>
              <a:t>Physics of Life Reviews</a:t>
            </a:r>
            <a:r>
              <a:rPr lang="en-US" sz="1200" dirty="0" smtClean="0">
                <a:effectLst/>
                <a:latin typeface="Times New Roman"/>
                <a:ea typeface="Times New Roman"/>
              </a:rPr>
              <a:t>, but the authors maintain that their theory suggests…</a:t>
            </a:r>
          </a:p>
          <a:p>
            <a:r>
              <a:rPr lang="en-US" sz="1200" dirty="0" smtClean="0">
                <a:effectLst/>
                <a:latin typeface="Times New Roman"/>
                <a:ea typeface="Calibri"/>
              </a:rPr>
              <a:t>“…conscious experience is intrinsically connected to the fine-scale structure of space–time geometry, and that consciousness could be deeply related to the operation of the laws of the universe.”</a:t>
            </a:r>
            <a:endParaRPr lang="en-US" dirty="0"/>
          </a:p>
        </p:txBody>
      </p:sp>
      <p:sp>
        <p:nvSpPr>
          <p:cNvPr id="4" name="Slide Number Placeholder 3"/>
          <p:cNvSpPr>
            <a:spLocks noGrp="1"/>
          </p:cNvSpPr>
          <p:nvPr>
            <p:ph type="sldNum" sz="quarter" idx="10"/>
          </p:nvPr>
        </p:nvSpPr>
        <p:spPr/>
        <p:txBody>
          <a:bodyPr/>
          <a:lstStyle/>
          <a:p>
            <a:fld id="{DEAABE88-4DE6-4915-87FC-3F7325388ED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741133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AABE88-4DE6-4915-87FC-3F7325388ED8}"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85000" lnSpcReduction="10000"/>
          </a:bodyPr>
          <a:lstStyle/>
          <a:p>
            <a:r>
              <a:rPr lang="en-US" dirty="0" smtClean="0"/>
              <a:t>Theory of mind is a cognitive skill where children starting at age 4 begin to understand that people can be motivated by beliefs regardless of whether those beliefs are true or false. Using more </a:t>
            </a:r>
            <a:r>
              <a:rPr lang="en-US" dirty="0" err="1" smtClean="0"/>
              <a:t>mentalistic</a:t>
            </a:r>
            <a:r>
              <a:rPr lang="en-US" dirty="0" smtClean="0"/>
              <a:t> language helps children develop a theory of mind because of pragmatic features of the language, such as the enunciation of various perspectives (</a:t>
            </a:r>
            <a:r>
              <a:rPr lang="en-US" dirty="0" err="1" smtClean="0"/>
              <a:t>Harris,de</a:t>
            </a:r>
            <a:r>
              <a:rPr lang="en-US" dirty="0" smtClean="0"/>
              <a:t> </a:t>
            </a:r>
            <a:r>
              <a:rPr lang="en-US" dirty="0" err="1" smtClean="0"/>
              <a:t>Rosenay</a:t>
            </a:r>
            <a:r>
              <a:rPr lang="en-US" dirty="0" smtClean="0"/>
              <a:t>, &amp; Pons, 2005). Using terms like think and know can help in development of theory of mind because when children themselves attribute false beliefs to others, they end up using similar linguistic constructions.</a:t>
            </a:r>
          </a:p>
          <a:p>
            <a:r>
              <a:rPr lang="en-US" dirty="0" smtClean="0"/>
              <a:t>When mothers talk to their children about how others can have false beliefs, they also end up expressing various emotions that come by the virtue of having those beliefs (Harris, de </a:t>
            </a:r>
            <a:r>
              <a:rPr lang="en-US" dirty="0" err="1" smtClean="0"/>
              <a:t>Rosenay</a:t>
            </a:r>
            <a:r>
              <a:rPr lang="en-US" dirty="0" smtClean="0"/>
              <a:t>, &amp; Pons, 2005). This is why use of mental terms in language not only helps in understanding of false beliefs but also understanding of how people can be affected by these false beliefs.</a:t>
            </a:r>
          </a:p>
          <a:p>
            <a:endParaRPr lang="en-US" dirty="0"/>
          </a:p>
        </p:txBody>
      </p:sp>
      <p:sp>
        <p:nvSpPr>
          <p:cNvPr id="4" name="Slide Number Placeholder 3"/>
          <p:cNvSpPr>
            <a:spLocks noGrp="1"/>
          </p:cNvSpPr>
          <p:nvPr>
            <p:ph type="sldNum" sz="quarter" idx="10"/>
          </p:nvPr>
        </p:nvSpPr>
        <p:spPr/>
        <p:txBody>
          <a:bodyPr/>
          <a:lstStyle/>
          <a:p>
            <a:fld id="{DEAABE88-4DE6-4915-87FC-3F7325388ED8}"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http://www.quantumconsciousness.org/presentations/whatisconsciousness.html</a:t>
            </a:r>
            <a:endParaRPr lang="en-US" dirty="0"/>
          </a:p>
        </p:txBody>
      </p:sp>
      <p:sp>
        <p:nvSpPr>
          <p:cNvPr id="4" name="Slide Number Placeholder 3"/>
          <p:cNvSpPr>
            <a:spLocks noGrp="1"/>
          </p:cNvSpPr>
          <p:nvPr>
            <p:ph type="sldNum" sz="quarter" idx="10"/>
          </p:nvPr>
        </p:nvSpPr>
        <p:spPr/>
        <p:txBody>
          <a:bodyPr/>
          <a:lstStyle/>
          <a:p>
            <a:fld id="{DEAABE88-4DE6-4915-87FC-3F7325388ED8}"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8A7C9-1517-413F-9CDF-81FEE0D46D7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61308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two weeks we’ll talk about priming- and how you can prime someone.</a:t>
            </a:r>
          </a:p>
          <a:p>
            <a:r>
              <a:rPr lang="en-US" baseline="0" dirty="0" smtClean="0"/>
              <a:t>What Cognitive dissonance is, including Milgram Experiment, and the discomfort of the ‘teachers” as an example</a:t>
            </a:r>
            <a:endParaRPr lang="en-US" dirty="0"/>
          </a:p>
        </p:txBody>
      </p:sp>
      <p:sp>
        <p:nvSpPr>
          <p:cNvPr id="4" name="Slide Number Placeholder 3"/>
          <p:cNvSpPr>
            <a:spLocks noGrp="1"/>
          </p:cNvSpPr>
          <p:nvPr>
            <p:ph type="sldNum" sz="quarter" idx="10"/>
          </p:nvPr>
        </p:nvSpPr>
        <p:spPr/>
        <p:txBody>
          <a:bodyPr/>
          <a:lstStyle/>
          <a:p>
            <a:fld id="{2655B18F-D2CF-404F-89CB-039F694A1496}" type="slidenum">
              <a:rPr lang="en-US" smtClean="0"/>
              <a:t>10</a:t>
            </a:fld>
            <a:endParaRPr lang="en-US"/>
          </a:p>
        </p:txBody>
      </p:sp>
    </p:spTree>
    <p:extLst>
      <p:ext uri="{BB962C8B-B14F-4D97-AF65-F5344CB8AC3E}">
        <p14:creationId xmlns:p14="http://schemas.microsoft.com/office/powerpoint/2010/main" val="90904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826E4F-21BA-4DA7-8075-B72C094A03B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462324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826E4F-21BA-4DA7-8075-B72C094A03B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311402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MOVE THIS LATER-</a:t>
            </a:r>
            <a:r>
              <a:rPr lang="en-US" baseline="0" dirty="0" smtClean="0"/>
              <a:t> CONNECT TO MEMORY ACQUISITION…</a:t>
            </a:r>
          </a:p>
          <a:p>
            <a:endParaRPr lang="en-US" baseline="0" dirty="0" smtClean="0"/>
          </a:p>
          <a:p>
            <a:r>
              <a:rPr lang="en-US" baseline="0" dirty="0" smtClean="0"/>
              <a:t>REPLACE THIS HERE W/ TALK ON 1) DESCARTES SHIP 2) LEGAL DEFENSE 3) EDUCATION TABULA ROSA 4) GOVERNMENT, RIGHTS AND  EQUALITY (ETHICS) 5) medicine- cures</a:t>
            </a:r>
            <a:endParaRPr lang="en-US" dirty="0"/>
          </a:p>
        </p:txBody>
      </p:sp>
      <p:sp>
        <p:nvSpPr>
          <p:cNvPr id="4" name="Slide Number Placeholder 3"/>
          <p:cNvSpPr>
            <a:spLocks noGrp="1"/>
          </p:cNvSpPr>
          <p:nvPr>
            <p:ph type="sldNum" sz="quarter" idx="10"/>
          </p:nvPr>
        </p:nvSpPr>
        <p:spPr/>
        <p:txBody>
          <a:bodyPr/>
          <a:lstStyle/>
          <a:p>
            <a:fld id="{DEAABE88-4DE6-4915-87FC-3F7325388ED8}"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None/>
            </a:pPr>
            <a:r>
              <a:rPr lang="en-US" sz="1200" dirty="0" smtClean="0">
                <a:solidFill>
                  <a:srgbClr val="7030A0"/>
                </a:solidFill>
                <a:effectLst>
                  <a:outerShdw blurRad="38100" dist="38100" dir="2700000" algn="tl">
                    <a:srgbClr val="000000">
                      <a:alpha val="43137"/>
                    </a:srgbClr>
                  </a:outerShdw>
                </a:effectLst>
              </a:rPr>
              <a:t>A:  </a:t>
            </a:r>
          </a:p>
          <a:p>
            <a:pPr>
              <a:buNone/>
            </a:pPr>
            <a:r>
              <a:rPr lang="en-US" sz="1200" dirty="0" smtClean="0">
                <a:solidFill>
                  <a:srgbClr val="7030A0"/>
                </a:solidFill>
                <a:effectLst>
                  <a:outerShdw blurRad="38100" dist="38100" dir="2700000" algn="tl">
                    <a:srgbClr val="000000">
                      <a:alpha val="43137"/>
                    </a:srgbClr>
                  </a:outerShdw>
                </a:effectLst>
              </a:rPr>
              <a:t>    </a:t>
            </a:r>
            <a:r>
              <a:rPr lang="en-US" sz="1200" dirty="0" smtClean="0">
                <a:solidFill>
                  <a:srgbClr val="7030A0"/>
                </a:solidFill>
              </a:rPr>
              <a:t>It generally includes study of the mind, mental events </a:t>
            </a:r>
          </a:p>
          <a:p>
            <a:pPr>
              <a:buNone/>
            </a:pPr>
            <a:r>
              <a:rPr lang="en-US" sz="1200" dirty="0" smtClean="0">
                <a:solidFill>
                  <a:srgbClr val="7030A0"/>
                </a:solidFill>
              </a:rPr>
              <a:t>	 and functions, properties of the mind, consciousness  </a:t>
            </a:r>
          </a:p>
          <a:p>
            <a:pPr>
              <a:buNone/>
            </a:pPr>
            <a:r>
              <a:rPr lang="en-US" sz="1200" dirty="0" smtClean="0">
                <a:solidFill>
                  <a:srgbClr val="7030A0"/>
                </a:solidFill>
              </a:rPr>
              <a:t>	 and the relation of the mind to the brain and the body</a:t>
            </a:r>
          </a:p>
          <a:p>
            <a:endParaRPr lang="en-US" dirty="0"/>
          </a:p>
        </p:txBody>
      </p:sp>
      <p:sp>
        <p:nvSpPr>
          <p:cNvPr id="4" name="Slide Number Placeholder 3"/>
          <p:cNvSpPr>
            <a:spLocks noGrp="1"/>
          </p:cNvSpPr>
          <p:nvPr>
            <p:ph type="sldNum" sz="quarter" idx="10"/>
          </p:nvPr>
        </p:nvSpPr>
        <p:spPr/>
        <p:txBody>
          <a:bodyPr/>
          <a:lstStyle/>
          <a:p>
            <a:fld id="{DEAABE88-4DE6-4915-87FC-3F7325388ED8}"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AABE88-4DE6-4915-87FC-3F7325388ED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24144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2078750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322314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77"/>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78"/>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4246923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2262889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4260179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787524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1188657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1822796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1496111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514735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566446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2273801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629DD1"/>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7"/>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609010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2335773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3"/>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4"/>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2568724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010317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4119596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82877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3628353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1232133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2349159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833423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977694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3790929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629DD1"/>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41"/>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131579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2647916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77"/>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78"/>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3354918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319850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549762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786040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8032243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17150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1872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1354808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8810271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692591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41"/>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9322994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028662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77"/>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78"/>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618444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22919647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4247012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1786165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042953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62234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1691948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6525170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7490873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6336298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95"/>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9688075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0617806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731"/>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732"/>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9227513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873325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652446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2615562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303614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17261661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95030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2417710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9020262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399135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91"/>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409097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503407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727"/>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728"/>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595252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24050741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37229220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65664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9552253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1405418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21812310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5519037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8175466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41641509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629DD1"/>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41"/>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9433366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19687546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77"/>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78"/>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ACCBF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Tree>
    <p:extLst>
      <p:ext uri="{BB962C8B-B14F-4D97-AF65-F5344CB8AC3E}">
        <p14:creationId xmlns:p14="http://schemas.microsoft.com/office/powerpoint/2010/main" val="335266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Tree>
    <p:extLst>
      <p:ext uri="{BB962C8B-B14F-4D97-AF65-F5344CB8AC3E}">
        <p14:creationId xmlns:p14="http://schemas.microsoft.com/office/powerpoint/2010/main" val="765809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C9C2D1">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CEB966"/>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41"/>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09229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8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0C67DB6-ECB3-4169-BA71-4F6E878983C3}" type="datetimeFigureOut">
              <a:rPr lang="en-US" smtClean="0">
                <a:solidFill>
                  <a:srgbClr val="C9C2D1">
                    <a:shade val="50000"/>
                    <a:satMod val="200000"/>
                  </a:srgbClr>
                </a:solidFill>
              </a:rPr>
              <a:pPr/>
              <a:t>7/11/2015</a:t>
            </a:fld>
            <a:endParaRPr lang="en-US">
              <a:solidFill>
                <a:srgbClr val="C9C2D1">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C9C2D1">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16A6A1-72E3-4541-AD02-F0955618BBF2}" type="slidenum">
              <a:rPr lang="en-US" smtClean="0">
                <a:solidFill>
                  <a:srgbClr val="C9C2D1">
                    <a:shade val="50000"/>
                    <a:satMod val="200000"/>
                  </a:srgbClr>
                </a:solidFill>
              </a:rPr>
              <a:pPr/>
              <a:t>‹#›</a:t>
            </a:fld>
            <a:endParaRPr lang="en-US">
              <a:solidFill>
                <a:srgbClr val="C9C2D1">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018211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5"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ACCBF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722855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8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ACCBF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9704684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600000" scaled="0"/>
          <a:tileRect/>
        </a:gradFill>
        <a:effectLst/>
      </p:bgPr>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8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959969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600000" scaled="0"/>
          <a:tileRect/>
        </a:gradFill>
        <a:effectLst/>
      </p:bgPr>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8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3158747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8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4C20196-9A0B-4C7C-86F3-3F7131967DEA}" type="datetimeFigureOut">
              <a:rPr lang="en-US" smtClean="0">
                <a:solidFill>
                  <a:srgbClr val="E7DEC9">
                    <a:shade val="50000"/>
                    <a:satMod val="200000"/>
                  </a:srgbClr>
                </a:solidFill>
              </a:rPr>
              <a:pPr/>
              <a:t>7/11/2015</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61FC3C-A683-41F4-8127-8A8FD4FF7C92}"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4881862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8" y="21106"/>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8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0C67DB6-ECB3-4169-BA71-4F6E878983C3}" type="datetimeFigureOut">
              <a:rPr lang="en-US" smtClean="0">
                <a:solidFill>
                  <a:srgbClr val="ACCBF9">
                    <a:shade val="50000"/>
                    <a:satMod val="200000"/>
                  </a:srgbClr>
                </a:solidFill>
              </a:rPr>
              <a:pPr/>
              <a:t>7/11/2015</a:t>
            </a:fld>
            <a:endParaRPr lang="en-US">
              <a:solidFill>
                <a:srgbClr val="ACCBF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ACCBF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16A6A1-72E3-4541-AD02-F0955618BBF2}" type="slidenum">
              <a:rPr lang="en-US" smtClean="0">
                <a:solidFill>
                  <a:srgbClr val="ACCBF9">
                    <a:shade val="50000"/>
                    <a:satMod val="200000"/>
                  </a:srgbClr>
                </a:solidFill>
              </a:rPr>
              <a:pPr/>
              <a:t>‹#›</a:t>
            </a:fld>
            <a:endParaRPr lang="en-US">
              <a:solidFill>
                <a:srgbClr val="ACCBF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05513373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medclip.com/index.php?page=videos&amp;section=view&amp;vid_id=103271" TargetMode="External"/><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7.xml"/><Relationship Id="rId5" Type="http://schemas.openxmlformats.org/officeDocument/2006/relationships/hyperlink" Target="https://www.youtube.com/watch?v=ZMLzP1VCANo" TargetMode="Externa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ZMLzP1VCANo" TargetMode="External"/><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0.xml"/><Relationship Id="rId4" Type="http://schemas.openxmlformats.org/officeDocument/2006/relationships/hyperlink" Target="https://www.youtube.com/watch?v=laRyswIO_-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8.xml"/><Relationship Id="rId1" Type="http://schemas.openxmlformats.org/officeDocument/2006/relationships/slideLayout" Target="../slideLayouts/slideLayout68.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1.gif"/><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http://www.thefreedictionary.com/embodiment" TargetMode="External"/><Relationship Id="rId7"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7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hyperlink" Target="http://www.youtube.com/user/mindsignonlin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4.xml"/><Relationship Id="rId1" Type="http://schemas.openxmlformats.org/officeDocument/2006/relationships/slideLayout" Target="../slideLayouts/slideLayout72.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7.xml"/><Relationship Id="rId5" Type="http://schemas.openxmlformats.org/officeDocument/2006/relationships/hyperlink" Target="https://www.youtube.com/watch?v=O0kuM6vv6u4" TargetMode="Externa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4.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4.xml"/><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8" Type="http://schemas.openxmlformats.org/officeDocument/2006/relationships/hyperlink" Target="http://www.ted.com/talks/rebecca_saxe_how_brains_make_moral_judgments.html" TargetMode="External"/><Relationship Id="rId3" Type="http://schemas.openxmlformats.org/officeDocument/2006/relationships/image" Target="../media/image68.jpeg"/><Relationship Id="rId7" Type="http://schemas.openxmlformats.org/officeDocument/2006/relationships/hyperlink" Target="http://www.youtube.com/user/mindsignonline"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69.jpe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www.ted.com/talks/rebecca_saxe_how_brains_make_moral_judgments.html" TargetMode="Externa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8" Type="http://schemas.openxmlformats.org/officeDocument/2006/relationships/hyperlink" Target="http://clbb.mgh.harvard.edu/criminal-responsibility/" TargetMode="External"/><Relationship Id="rId13" Type="http://schemas.openxmlformats.org/officeDocument/2006/relationships/hyperlink" Target="http://www.youtube.com/watch?v=Tq1-ZxV9Dc4" TargetMode="External"/><Relationship Id="rId3" Type="http://schemas.openxmlformats.org/officeDocument/2006/relationships/hyperlink" Target="https://www.youtube.com/watch?v=lfGwsAdS9Dc" TargetMode="External"/><Relationship Id="rId7" Type="http://schemas.openxmlformats.org/officeDocument/2006/relationships/hyperlink" Target="http://bigthink.com/users/michaelgazzaniga" TargetMode="External"/><Relationship Id="rId12" Type="http://schemas.openxmlformats.org/officeDocument/2006/relationships/hyperlink" Target="http://www.pbs.org/wgbh/nova/education/body/mirror-neurons.html" TargetMode="External"/><Relationship Id="rId2" Type="http://schemas.openxmlformats.org/officeDocument/2006/relationships/hyperlink" Target="http://www.informationphilosopher.com/solutions/scientists/gazzaniga/" TargetMode="External"/><Relationship Id="rId1" Type="http://schemas.openxmlformats.org/officeDocument/2006/relationships/slideLayout" Target="../slideLayouts/slideLayout35.xml"/><Relationship Id="rId6" Type="http://schemas.openxmlformats.org/officeDocument/2006/relationships/hyperlink" Target="http://www.nytimes.com/video/science/100000001142409/michael-gazzaniga.html" TargetMode="External"/><Relationship Id="rId11" Type="http://schemas.openxmlformats.org/officeDocument/2006/relationships/hyperlink" Target="http://www.psychologicalscience.org/index.php/news/releases/monkey-see-monkey-do-the-role-of-mirror-neurons-in-human-behavior.html" TargetMode="External"/><Relationship Id="rId5" Type="http://schemas.openxmlformats.org/officeDocument/2006/relationships/hyperlink" Target="http://www.nytimes.com/2011/11/01/science/telling-the-story-of-the-brains-cacophony-of-competing-voices.html?pagewanted=all" TargetMode="External"/><Relationship Id="rId10" Type="http://schemas.openxmlformats.org/officeDocument/2006/relationships/hyperlink" Target="http://www.medpagetoday.com/Neurology/HeadTrauma/40947" TargetMode="External"/><Relationship Id="rId4" Type="http://schemas.openxmlformats.org/officeDocument/2006/relationships/hyperlink" Target="http://www.dana.org/Cerebrum/Default.aspx?id=39343" TargetMode="External"/><Relationship Id="rId9" Type="http://schemas.openxmlformats.org/officeDocument/2006/relationships/hyperlink" Target="https://www.youtube.com/watch?v=RKB0Oene5Y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hyperlink" Target="http://www.heraldsun.com.au/news/right-brain-v-left-brain/story-e6frf7jo-1111114603615" TargetMode="External"/><Relationship Id="rId4" Type="http://schemas.openxmlformats.org/officeDocument/2006/relationships/hyperlink" Target="http://psychology.about.com/od/sensationandperception/ig/Optical-Illusions/spinning-dancer-illusion.htmgi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9.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accent5">
                    <a:lumMod val="50000"/>
                  </a:schemeClr>
                </a:solidFill>
              </a:rPr>
              <a:t>Making of the Modern Mind</a:t>
            </a:r>
            <a:endParaRPr lang="en-US" dirty="0">
              <a:solidFill>
                <a:schemeClr val="accent5">
                  <a:lumMod val="50000"/>
                </a:schemeClr>
              </a:solidFill>
            </a:endParaRPr>
          </a:p>
        </p:txBody>
      </p:sp>
    </p:spTree>
    <p:extLst>
      <p:ext uri="{BB962C8B-B14F-4D97-AF65-F5344CB8AC3E}">
        <p14:creationId xmlns:p14="http://schemas.microsoft.com/office/powerpoint/2010/main" val="3575501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36000">
              <a:srgbClr val="0819FB"/>
            </a:gs>
            <a:gs pos="62000">
              <a:srgbClr val="1A8D48"/>
            </a:gs>
            <a:gs pos="69000">
              <a:srgbClr val="FFFF00"/>
            </a:gs>
            <a:gs pos="71264">
              <a:srgbClr val="F37B10"/>
            </a:gs>
            <a:gs pos="80000">
              <a:srgbClr val="EE3F17"/>
            </a:gs>
            <a:gs pos="88000">
              <a:srgbClr val="E81766"/>
            </a:gs>
            <a:gs pos="100000">
              <a:srgbClr val="A603AB"/>
            </a:gs>
          </a:gsLst>
          <a:lin ang="18600000" scaled="0"/>
        </a:gra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2479700" y="1447800"/>
            <a:ext cx="6400800" cy="2286000"/>
          </a:xfrm>
        </p:spPr>
        <p:txBody>
          <a:bodyPr>
            <a:normAutofit fontScale="90000"/>
          </a:bodyPr>
          <a:lstStyle/>
          <a:p>
            <a:r>
              <a:rPr lang="en-US" dirty="0" smtClean="0">
                <a:solidFill>
                  <a:srgbClr val="7030A0"/>
                </a:solidFill>
              </a:rPr>
              <a:t>Priming</a:t>
            </a: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sz="2200" dirty="0" smtClean="0">
                <a:solidFill>
                  <a:srgbClr val="002060"/>
                </a:solidFill>
              </a:rPr>
              <a:t>…</a:t>
            </a:r>
            <a:r>
              <a:rPr lang="en-US" sz="2200" dirty="0">
                <a:solidFill>
                  <a:srgbClr val="002060"/>
                </a:solidFill>
              </a:rPr>
              <a:t>And the cognitive dissonance that follows…</a:t>
            </a:r>
            <a:r>
              <a:rPr lang="en-US" dirty="0">
                <a:solidFill>
                  <a:srgbClr val="002060"/>
                </a:solidFill>
              </a:rPr>
              <a:t/>
            </a:r>
            <a:br>
              <a:rPr lang="en-US" dirty="0">
                <a:solidFill>
                  <a:srgbClr val="002060"/>
                </a:solidFill>
              </a:rPr>
            </a:b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209800"/>
            <a:ext cx="21336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473299" y="5827931"/>
            <a:ext cx="6549742" cy="646331"/>
          </a:xfrm>
          <a:prstGeom prst="rect">
            <a:avLst/>
          </a:prstGeom>
          <a:noFill/>
        </p:spPr>
        <p:txBody>
          <a:bodyPr wrap="none" rtlCol="0">
            <a:spAutoFit/>
          </a:bodyPr>
          <a:lstStyle/>
          <a:p>
            <a:r>
              <a:rPr lang="en-US" dirty="0">
                <a:solidFill>
                  <a:srgbClr val="002060"/>
                </a:solidFill>
              </a:rPr>
              <a:t>How did the article prime us to see her spin one way or the other?</a:t>
            </a:r>
          </a:p>
          <a:p>
            <a:endParaRPr lang="en-US" dirty="0">
              <a:solidFill>
                <a:srgbClr val="002060"/>
              </a:solidFill>
            </a:endParaRPr>
          </a:p>
        </p:txBody>
      </p:sp>
    </p:spTree>
    <p:extLst>
      <p:ext uri="{BB962C8B-B14F-4D97-AF65-F5344CB8AC3E}">
        <p14:creationId xmlns:p14="http://schemas.microsoft.com/office/powerpoint/2010/main" val="213556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764" y="2819400"/>
            <a:ext cx="343524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loud Callout 2"/>
          <p:cNvSpPr/>
          <p:nvPr/>
        </p:nvSpPr>
        <p:spPr>
          <a:xfrm rot="467633">
            <a:off x="3167719" y="588624"/>
            <a:ext cx="4364903" cy="2627830"/>
          </a:xfrm>
          <a:prstGeom prst="cloudCallou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42852">
                    <a:lumMod val="60000"/>
                    <a:lumOff val="40000"/>
                  </a:srgbClr>
                </a:solidFill>
                <a:ea typeface="Batang" panose="02030600000101010101" pitchFamily="18" charset="-127"/>
              </a:rPr>
              <a:t>The left hand doesn’t know what the right hand is doing?</a:t>
            </a:r>
          </a:p>
        </p:txBody>
      </p:sp>
      <p:sp>
        <p:nvSpPr>
          <p:cNvPr id="4" name="TextBox 3"/>
          <p:cNvSpPr txBox="1"/>
          <p:nvPr/>
        </p:nvSpPr>
        <p:spPr>
          <a:xfrm>
            <a:off x="986013" y="6344099"/>
            <a:ext cx="7274893" cy="615553"/>
          </a:xfrm>
          <a:prstGeom prst="rect">
            <a:avLst/>
          </a:prstGeom>
          <a:noFill/>
        </p:spPr>
        <p:txBody>
          <a:bodyPr wrap="square" rtlCol="0">
            <a:spAutoFit/>
          </a:bodyPr>
          <a:lstStyle/>
          <a:p>
            <a:r>
              <a:rPr lang="en-US" sz="1600" dirty="0">
                <a:solidFill>
                  <a:prstClr val="black"/>
                </a:solidFill>
                <a:hlinkClick r:id="rId3"/>
              </a:rPr>
              <a:t>http://www.medclip.com/index.php?page=videos&amp;section=view&amp;vid_id=103271</a:t>
            </a:r>
            <a:endParaRPr lang="en-US" sz="1600" dirty="0">
              <a:solidFill>
                <a:prstClr val="black"/>
              </a:solidFill>
            </a:endParaRPr>
          </a:p>
          <a:p>
            <a:endParaRPr lang="en-US" dirty="0">
              <a:solidFill>
                <a:prstClr val="black"/>
              </a:solidFill>
            </a:endParaRPr>
          </a:p>
        </p:txBody>
      </p:sp>
      <p:sp>
        <p:nvSpPr>
          <p:cNvPr id="2" name="TextBox 1"/>
          <p:cNvSpPr txBox="1"/>
          <p:nvPr/>
        </p:nvSpPr>
        <p:spPr>
          <a:xfrm>
            <a:off x="6248400" y="5370457"/>
            <a:ext cx="2545890" cy="369332"/>
          </a:xfrm>
          <a:prstGeom prst="rect">
            <a:avLst/>
          </a:prstGeom>
          <a:noFill/>
        </p:spPr>
        <p:txBody>
          <a:bodyPr wrap="none" rtlCol="0">
            <a:spAutoFit/>
          </a:bodyPr>
          <a:lstStyle/>
          <a:p>
            <a:r>
              <a:rPr lang="en-US" dirty="0">
                <a:solidFill>
                  <a:prstClr val="black"/>
                </a:solidFill>
              </a:rPr>
              <a:t>Wins a Nobel Prize 1981</a:t>
            </a:r>
          </a:p>
        </p:txBody>
      </p:sp>
      <p:sp>
        <p:nvSpPr>
          <p:cNvPr id="6" name="TextBox 5"/>
          <p:cNvSpPr txBox="1"/>
          <p:nvPr/>
        </p:nvSpPr>
        <p:spPr>
          <a:xfrm>
            <a:off x="986020" y="5968780"/>
            <a:ext cx="8158003" cy="369332"/>
          </a:xfrm>
          <a:prstGeom prst="rect">
            <a:avLst/>
          </a:prstGeom>
          <a:noFill/>
        </p:spPr>
        <p:txBody>
          <a:bodyPr wrap="none" rtlCol="0">
            <a:spAutoFit/>
          </a:bodyPr>
          <a:lstStyle/>
          <a:p>
            <a:pPr marL="285750" indent="-285750">
              <a:buFont typeface="Wingdings" panose="05000000000000000000" pitchFamily="2" charset="2"/>
              <a:buChar char="v"/>
            </a:pPr>
            <a:r>
              <a:rPr lang="en-US" b="1" dirty="0">
                <a:solidFill>
                  <a:srgbClr val="0070C0"/>
                </a:solidFill>
                <a:effectLst>
                  <a:outerShdw blurRad="50000" dist="30000" dir="5400000" algn="tl" rotWithShape="0">
                    <a:srgbClr val="000000">
                      <a:alpha val="30000"/>
                    </a:srgbClr>
                  </a:outerShdw>
                </a:effectLst>
              </a:rPr>
              <a:t>Note that the theory of Left Brain Narrative is similar to Confabulation</a:t>
            </a:r>
            <a:endParaRPr lang="en-US" sz="2000" dirty="0">
              <a:solidFill>
                <a:prstClr val="black"/>
              </a:solidFill>
            </a:endParaRPr>
          </a:p>
        </p:txBody>
      </p:sp>
      <p:sp>
        <p:nvSpPr>
          <p:cNvPr id="7" name="TextBox 6"/>
          <p:cNvSpPr txBox="1"/>
          <p:nvPr/>
        </p:nvSpPr>
        <p:spPr>
          <a:xfrm>
            <a:off x="1271167" y="5322449"/>
            <a:ext cx="3962400" cy="646331"/>
          </a:xfrm>
          <a:prstGeom prst="rect">
            <a:avLst/>
          </a:prstGeom>
          <a:noFill/>
        </p:spPr>
        <p:txBody>
          <a:bodyPr wrap="square" rtlCol="0">
            <a:spAutoFit/>
          </a:bodyPr>
          <a:lstStyle/>
          <a:p>
            <a:r>
              <a:rPr lang="en-US" dirty="0">
                <a:solidFill>
                  <a:prstClr val="black"/>
                </a:solidFill>
              </a:rPr>
              <a:t>Decides there is a final stage that pulls information together</a:t>
            </a:r>
          </a:p>
        </p:txBody>
      </p:sp>
    </p:spTree>
    <p:extLst>
      <p:ext uri="{BB962C8B-B14F-4D97-AF65-F5344CB8AC3E}">
        <p14:creationId xmlns:p14="http://schemas.microsoft.com/office/powerpoint/2010/main" val="4022365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2" name="Picture 1" descr="Brain functions and  sections from the top.jpg"/>
          <p:cNvPicPr>
            <a:picLocks noChangeAspect="1"/>
          </p:cNvPicPr>
          <p:nvPr/>
        </p:nvPicPr>
        <p:blipFill>
          <a:blip r:embed="rId2" cstate="print"/>
          <a:stretch>
            <a:fillRect/>
          </a:stretch>
        </p:blipFill>
        <p:spPr>
          <a:xfrm>
            <a:off x="1600201" y="762000"/>
            <a:ext cx="4986338" cy="5106010"/>
          </a:xfrm>
          <a:prstGeom prst="rect">
            <a:avLst/>
          </a:prstGeom>
        </p:spPr>
      </p:pic>
    </p:spTree>
    <p:extLst>
      <p:ext uri="{BB962C8B-B14F-4D97-AF65-F5344CB8AC3E}">
        <p14:creationId xmlns:p14="http://schemas.microsoft.com/office/powerpoint/2010/main" val="257665404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127373"/>
            <a:ext cx="2850652" cy="369332"/>
          </a:xfrm>
          <a:prstGeom prst="rect">
            <a:avLst/>
          </a:prstGeom>
          <a:noFill/>
        </p:spPr>
        <p:txBody>
          <a:bodyPr wrap="none" rtlCol="0">
            <a:spAutoFit/>
          </a:bodyPr>
          <a:lstStyle/>
          <a:p>
            <a:r>
              <a:rPr lang="en-US" b="1" dirty="0">
                <a:solidFill>
                  <a:prstClr val="black"/>
                </a:solidFill>
              </a:rPr>
              <a:t>Wins a Nobel Prize 1981</a:t>
            </a:r>
          </a:p>
        </p:txBody>
      </p:sp>
      <p:sp>
        <p:nvSpPr>
          <p:cNvPr id="5" name="Rectangle 4"/>
          <p:cNvSpPr/>
          <p:nvPr/>
        </p:nvSpPr>
        <p:spPr>
          <a:xfrm>
            <a:off x="1524026" y="6386174"/>
            <a:ext cx="184731" cy="646331"/>
          </a:xfrm>
          <a:prstGeom prst="rect">
            <a:avLst/>
          </a:prstGeom>
        </p:spPr>
        <p:txBody>
          <a:bodyPr wrap="none">
            <a:spAutoFit/>
          </a:bodyPr>
          <a:lstStyle/>
          <a:p>
            <a:endParaRPr lang="en-US" dirty="0">
              <a:solidFill>
                <a:prstClr val="black"/>
              </a:solidFill>
            </a:endParaRPr>
          </a:p>
          <a:p>
            <a:endParaRPr lang="en-US" dirty="0">
              <a:solidFill>
                <a:prstClr val="black"/>
              </a:solidFill>
            </a:endParaRPr>
          </a:p>
        </p:txBody>
      </p:sp>
      <p:sp>
        <p:nvSpPr>
          <p:cNvPr id="4" name="Title 3"/>
          <p:cNvSpPr>
            <a:spLocks noGrp="1"/>
          </p:cNvSpPr>
          <p:nvPr>
            <p:ph type="title"/>
          </p:nvPr>
        </p:nvSpPr>
        <p:spPr>
          <a:xfrm>
            <a:off x="838200" y="144776"/>
            <a:ext cx="8229600" cy="1143000"/>
          </a:xfrm>
        </p:spPr>
        <p:txBody>
          <a:bodyPr>
            <a:normAutofit fontScale="90000"/>
          </a:bodyPr>
          <a:lstStyle/>
          <a:p>
            <a:r>
              <a:rPr lang="en-US" dirty="0" smtClean="0">
                <a:solidFill>
                  <a:srgbClr val="002060"/>
                </a:solidFill>
              </a:rPr>
              <a:t>The Split-Brain  </a:t>
            </a:r>
            <a:r>
              <a:rPr lang="en-US" sz="2700" dirty="0" smtClean="0"/>
              <a:t>(</a:t>
            </a:r>
            <a:r>
              <a:rPr lang="en-US" sz="2700" dirty="0" err="1" smtClean="0"/>
              <a:t>Gazzaniga</a:t>
            </a:r>
            <a:r>
              <a:rPr lang="en-US" sz="2700" dirty="0" smtClean="0"/>
              <a:t> &amp; Sperry at Cal-Tech)</a:t>
            </a:r>
            <a:endParaRPr lang="en-US" sz="2700" dirty="0"/>
          </a:p>
        </p:txBody>
      </p:sp>
      <p:pic>
        <p:nvPicPr>
          <p:cNvPr id="4098" name="Picture 2"/>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99000"/>
                    </a14:imgEffect>
                    <a14:imgEffect>
                      <a14:brightnessContrast contrast="5000"/>
                    </a14:imgEffect>
                  </a14:imgLayer>
                </a14:imgProps>
              </a:ext>
              <a:ext uri="{28A0092B-C50C-407E-A947-70E740481C1C}">
                <a14:useLocalDpi xmlns:a14="http://schemas.microsoft.com/office/drawing/2010/main" val="0"/>
              </a:ext>
            </a:extLst>
          </a:blip>
          <a:stretch>
            <a:fillRect/>
          </a:stretch>
        </p:blipFill>
        <p:spPr bwMode="auto">
          <a:xfrm>
            <a:off x="42518" y="1905000"/>
            <a:ext cx="9101509"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09627" y="6069846"/>
            <a:ext cx="5912311" cy="923330"/>
          </a:xfrm>
          <a:prstGeom prst="rect">
            <a:avLst/>
          </a:prstGeom>
        </p:spPr>
        <p:txBody>
          <a:bodyPr wrap="square">
            <a:spAutoFit/>
          </a:bodyPr>
          <a:lstStyle/>
          <a:p>
            <a:r>
              <a:rPr lang="en-US" dirty="0">
                <a:solidFill>
                  <a:prstClr val="black"/>
                </a:solidFill>
                <a:hlinkClick r:id="rId5"/>
              </a:rPr>
              <a:t>https://www.youtube.com/watch?v=lfGwsAdS9Dc</a:t>
            </a:r>
          </a:p>
          <a:p>
            <a:r>
              <a:rPr lang="en-US" dirty="0">
                <a:solidFill>
                  <a:prstClr val="black"/>
                </a:solidFill>
                <a:hlinkClick r:id="rId5"/>
              </a:rPr>
              <a:t>https://www.youtube.com/watch?v=ZMLzP1VCANo</a:t>
            </a:r>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776917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6082602"/>
            <a:ext cx="7315200" cy="1200329"/>
          </a:xfrm>
          <a:prstGeom prst="rect">
            <a:avLst/>
          </a:prstGeom>
        </p:spPr>
        <p:txBody>
          <a:bodyPr wrap="square">
            <a:spAutoFit/>
          </a:bodyPr>
          <a:lstStyle/>
          <a:p>
            <a:r>
              <a:rPr lang="en-US" dirty="0">
                <a:solidFill>
                  <a:prstClr val="black"/>
                </a:solidFill>
              </a:rPr>
              <a:t>Dr. </a:t>
            </a:r>
            <a:r>
              <a:rPr lang="en-US" dirty="0" err="1">
                <a:solidFill>
                  <a:prstClr val="black"/>
                </a:solidFill>
              </a:rPr>
              <a:t>Gazzaniga</a:t>
            </a:r>
            <a:r>
              <a:rPr lang="en-US" dirty="0">
                <a:solidFill>
                  <a:prstClr val="black"/>
                </a:solidFill>
              </a:rPr>
              <a:t> talks about the story we create: </a:t>
            </a:r>
          </a:p>
          <a:p>
            <a:r>
              <a:rPr lang="en-US" dirty="0">
                <a:solidFill>
                  <a:srgbClr val="0070C0"/>
                </a:solidFill>
                <a:hlinkClick r:id="rId3"/>
              </a:rPr>
              <a:t>https://www.youtube.com/watch?v=ZMLzP1VCANo</a:t>
            </a:r>
            <a:endParaRPr lang="en-US" dirty="0">
              <a:solidFill>
                <a:srgbClr val="0070C0"/>
              </a:solidFill>
            </a:endParaRPr>
          </a:p>
          <a:p>
            <a:endParaRPr lang="en-US" dirty="0">
              <a:solidFill>
                <a:srgbClr val="0070C0"/>
              </a:solidFill>
            </a:endParaRPr>
          </a:p>
          <a:p>
            <a:endParaRPr lang="en-US" dirty="0">
              <a:solidFill>
                <a:prstClr val="black"/>
              </a:solidFill>
            </a:endParaRPr>
          </a:p>
        </p:txBody>
      </p:sp>
      <p:sp>
        <p:nvSpPr>
          <p:cNvPr id="3" name="Title 2"/>
          <p:cNvSpPr>
            <a:spLocks noGrp="1"/>
          </p:cNvSpPr>
          <p:nvPr>
            <p:ph type="title"/>
          </p:nvPr>
        </p:nvSpPr>
        <p:spPr>
          <a:xfrm>
            <a:off x="1377871" y="152400"/>
            <a:ext cx="7498080" cy="1143000"/>
          </a:xfrm>
        </p:spPr>
        <p:txBody>
          <a:bodyPr/>
          <a:lstStyle/>
          <a:p>
            <a:r>
              <a:rPr lang="en-US" b="1" dirty="0" smtClean="0">
                <a:solidFill>
                  <a:srgbClr val="002060"/>
                </a:solidFill>
              </a:rPr>
              <a:t>Split-Brains</a:t>
            </a:r>
            <a:endParaRPr lang="en-US" b="1" dirty="0">
              <a:solidFill>
                <a:srgbClr val="002060"/>
              </a:solidFill>
            </a:endParaRPr>
          </a:p>
        </p:txBody>
      </p:sp>
      <p:sp>
        <p:nvSpPr>
          <p:cNvPr id="4" name="Content Placeholder 3"/>
          <p:cNvSpPr>
            <a:spLocks noGrp="1"/>
          </p:cNvSpPr>
          <p:nvPr>
            <p:ph idx="1"/>
          </p:nvPr>
        </p:nvSpPr>
        <p:spPr>
          <a:xfrm>
            <a:off x="1066800" y="1143000"/>
            <a:ext cx="7790688" cy="4800600"/>
          </a:xfrm>
        </p:spPr>
        <p:txBody>
          <a:bodyPr>
            <a:normAutofit/>
          </a:bodyPr>
          <a:lstStyle/>
          <a:p>
            <a:pPr marL="82296" indent="0">
              <a:buNone/>
            </a:pPr>
            <a:r>
              <a:rPr lang="en-US" sz="1800" dirty="0" smtClean="0">
                <a:solidFill>
                  <a:srgbClr val="002060"/>
                </a:solidFill>
              </a:rPr>
              <a:t>Dr. </a:t>
            </a:r>
            <a:r>
              <a:rPr lang="en-US" sz="1800" dirty="0" err="1" smtClean="0">
                <a:solidFill>
                  <a:srgbClr val="002060"/>
                </a:solidFill>
              </a:rPr>
              <a:t>Gazzaniga</a:t>
            </a:r>
            <a:r>
              <a:rPr lang="en-US" sz="1800" dirty="0" smtClean="0">
                <a:solidFill>
                  <a:srgbClr val="002060"/>
                </a:solidFill>
              </a:rPr>
              <a:t>:</a:t>
            </a:r>
          </a:p>
          <a:p>
            <a:pPr marL="82296" indent="0">
              <a:buNone/>
            </a:pPr>
            <a:r>
              <a:rPr lang="en-US" sz="1800" dirty="0" smtClean="0"/>
              <a:t>“The </a:t>
            </a:r>
            <a:r>
              <a:rPr lang="en-US" sz="1800" dirty="0"/>
              <a:t>brain isn't like a computer, with specific sections of hardware charged with specific tasks. It's more like a network of computers connected by very big, busy broadband cables. The connectivity between active brain regions is turning out to be just as important, if not more so, than the operation of the distinct parts</a:t>
            </a:r>
            <a:r>
              <a:rPr lang="en-US" sz="1800" dirty="0" smtClean="0"/>
              <a:t>.”</a:t>
            </a:r>
            <a:endParaRPr lang="en-US" sz="1800" dirty="0"/>
          </a:p>
          <a:p>
            <a:pPr marL="82296" indent="0">
              <a:buNone/>
            </a:pPr>
            <a:endParaRPr lang="en-US" sz="1800" dirty="0" smtClean="0"/>
          </a:p>
          <a:p>
            <a:pPr marL="82296" indent="0">
              <a:buNone/>
            </a:pPr>
            <a:r>
              <a:rPr lang="en-US" sz="2000" b="1" dirty="0" smtClean="0">
                <a:solidFill>
                  <a:srgbClr val="002060"/>
                </a:solidFill>
              </a:rPr>
              <a:t>Experiments have shown:</a:t>
            </a:r>
          </a:p>
          <a:p>
            <a:r>
              <a:rPr lang="en-US" sz="1800" dirty="0"/>
              <a:t>It </a:t>
            </a:r>
            <a:r>
              <a:rPr lang="en-US" sz="1800" dirty="0" smtClean="0"/>
              <a:t>was commonly </a:t>
            </a:r>
            <a:r>
              <a:rPr lang="en-US" sz="1800" dirty="0"/>
              <a:t>believed that the left brain is analytic and </a:t>
            </a:r>
            <a:r>
              <a:rPr lang="en-US" sz="1800" dirty="0" smtClean="0"/>
              <a:t>the </a:t>
            </a:r>
            <a:r>
              <a:rPr lang="en-US" sz="1800" dirty="0"/>
              <a:t>right brain is </a:t>
            </a:r>
            <a:r>
              <a:rPr lang="en-US" sz="1800" dirty="0" smtClean="0"/>
              <a:t>artistic but fMRIs shows that </a:t>
            </a:r>
            <a:r>
              <a:rPr lang="en-US" sz="1800" dirty="0"/>
              <a:t>specialized tasks </a:t>
            </a:r>
            <a:r>
              <a:rPr lang="en-US" sz="1800" dirty="0" smtClean="0"/>
              <a:t>engage </a:t>
            </a:r>
            <a:r>
              <a:rPr lang="en-US" sz="1800" dirty="0"/>
              <a:t>networks </a:t>
            </a:r>
            <a:r>
              <a:rPr lang="en-US" sz="1800" dirty="0" smtClean="0"/>
              <a:t>across </a:t>
            </a:r>
            <a:r>
              <a:rPr lang="en-US" sz="1800" dirty="0"/>
              <a:t>the entire </a:t>
            </a:r>
            <a:r>
              <a:rPr lang="en-US" sz="1800" dirty="0" smtClean="0"/>
              <a:t>brain</a:t>
            </a:r>
          </a:p>
          <a:p>
            <a:r>
              <a:rPr lang="en-US" sz="1800" dirty="0"/>
              <a:t>That each half of the brain can function independently</a:t>
            </a:r>
          </a:p>
          <a:p>
            <a:r>
              <a:rPr lang="en-US" sz="1800" dirty="0" smtClean="0"/>
              <a:t>That while each brain can act independently, with communication they can  work together </a:t>
            </a:r>
          </a:p>
          <a:p>
            <a:r>
              <a:rPr lang="en-US" sz="1800" dirty="0" smtClean="0"/>
              <a:t>That each half of the brain can compensate for the other half</a:t>
            </a:r>
          </a:p>
        </p:txBody>
      </p:sp>
    </p:spTree>
    <p:extLst>
      <p:ext uri="{BB962C8B-B14F-4D97-AF65-F5344CB8AC3E}">
        <p14:creationId xmlns:p14="http://schemas.microsoft.com/office/powerpoint/2010/main" val="3661221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12000">
              <a:srgbClr val="0070C0"/>
            </a:gs>
            <a:gs pos="45000">
              <a:srgbClr val="FFFF00"/>
            </a:gs>
            <a:gs pos="64000">
              <a:srgbClr val="01A78F"/>
            </a:gs>
            <a:gs pos="91000">
              <a:srgbClr val="3366FF"/>
            </a:gs>
          </a:gsLst>
          <a:lin ang="7800000" scaled="0"/>
          <a:tileRect/>
        </a:grad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643996"/>
            <a:ext cx="2925076"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loud Callout 2"/>
          <p:cNvSpPr/>
          <p:nvPr/>
        </p:nvSpPr>
        <p:spPr>
          <a:xfrm rot="1963967">
            <a:off x="3193385" y="325090"/>
            <a:ext cx="4627097" cy="3023943"/>
          </a:xfrm>
          <a:prstGeom prst="cloudCallou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B80A">
                  <a:lumMod val="20000"/>
                  <a:lumOff val="80000"/>
                </a:srgbClr>
              </a:solidFill>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4709">
            <a:off x="4463532" y="786875"/>
            <a:ext cx="2366330" cy="1718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91876" y="4267200"/>
            <a:ext cx="5304524" cy="2769989"/>
          </a:xfrm>
          <a:prstGeom prst="rect">
            <a:avLst/>
          </a:prstGeom>
          <a:noFill/>
        </p:spPr>
        <p:txBody>
          <a:bodyPr wrap="square" rtlCol="0">
            <a:spAutoFit/>
          </a:bodyPr>
          <a:lstStyle/>
          <a:p>
            <a:endParaRPr lang="en-US" sz="2000" dirty="0">
              <a:solidFill>
                <a:prstClr val="black"/>
              </a:solidFill>
            </a:endParaRPr>
          </a:p>
          <a:p>
            <a:endParaRPr lang="en-US" dirty="0">
              <a:solidFill>
                <a:prstClr val="black"/>
              </a:solidFill>
            </a:endParaRPr>
          </a:p>
          <a:p>
            <a:r>
              <a:rPr lang="en-US" sz="2000" dirty="0">
                <a:solidFill>
                  <a:prstClr val="black"/>
                </a:solidFill>
              </a:rPr>
              <a:t>Dr. Michael S. </a:t>
            </a:r>
            <a:r>
              <a:rPr lang="en-US" sz="2000" dirty="0" err="1">
                <a:solidFill>
                  <a:prstClr val="black"/>
                </a:solidFill>
              </a:rPr>
              <a:t>Gazzaniga</a:t>
            </a:r>
            <a:r>
              <a:rPr lang="en-US" sz="2000" dirty="0">
                <a:solidFill>
                  <a:prstClr val="black"/>
                </a:solidFill>
              </a:rPr>
              <a:t>:  Split brain research</a:t>
            </a:r>
          </a:p>
          <a:p>
            <a:r>
              <a:rPr lang="en-US" sz="2000" dirty="0" smtClean="0">
                <a:solidFill>
                  <a:prstClr val="black"/>
                </a:solidFill>
              </a:rPr>
              <a:t>	</a:t>
            </a:r>
          </a:p>
          <a:p>
            <a:r>
              <a:rPr lang="en-US" sz="2000" dirty="0">
                <a:solidFill>
                  <a:prstClr val="black"/>
                </a:solidFill>
              </a:rPr>
              <a:t> </a:t>
            </a:r>
            <a:r>
              <a:rPr lang="en-US" sz="2000" dirty="0" smtClean="0">
                <a:solidFill>
                  <a:prstClr val="black"/>
                </a:solidFill>
              </a:rPr>
              <a:t>           </a:t>
            </a:r>
            <a:r>
              <a:rPr lang="en-US" sz="2000" dirty="0" smtClean="0">
                <a:solidFill>
                  <a:prstClr val="black"/>
                </a:solidFill>
              </a:rPr>
              <a:t>Hmmm</a:t>
            </a:r>
            <a:r>
              <a:rPr lang="en-US" sz="2000" dirty="0">
                <a:solidFill>
                  <a:prstClr val="black"/>
                </a:solidFill>
              </a:rPr>
              <a:t>. Who’s driving the submarine</a:t>
            </a:r>
            <a:r>
              <a:rPr lang="en-US" sz="2000" dirty="0" smtClean="0">
                <a:solidFill>
                  <a:prstClr val="black"/>
                </a:solidFill>
              </a:rPr>
              <a:t>?</a:t>
            </a:r>
          </a:p>
          <a:p>
            <a:endParaRPr lang="en-US" sz="2000" dirty="0">
              <a:solidFill>
                <a:prstClr val="black"/>
              </a:solidFill>
            </a:endParaRPr>
          </a:p>
          <a:p>
            <a:endParaRPr lang="en-US" sz="2000" dirty="0">
              <a:solidFill>
                <a:prstClr val="black"/>
              </a:solidFill>
            </a:endParaRPr>
          </a:p>
          <a:p>
            <a:r>
              <a:rPr lang="en-US" dirty="0">
                <a:solidFill>
                  <a:prstClr val="black"/>
                </a:solidFill>
              </a:rPr>
              <a:t>   </a:t>
            </a:r>
            <a:r>
              <a:rPr lang="en-US" dirty="0">
                <a:solidFill>
                  <a:prstClr val="black"/>
                </a:solidFill>
                <a:hlinkClick r:id="rId4"/>
              </a:rPr>
              <a:t>https://www.youtube.com/watch?v=laRyswIO_-</a:t>
            </a:r>
            <a:r>
              <a:rPr lang="en-US" dirty="0" smtClean="0">
                <a:solidFill>
                  <a:prstClr val="black"/>
                </a:solidFill>
                <a:hlinkClick r:id="rId4"/>
              </a:rPr>
              <a:t>g</a:t>
            </a:r>
            <a:endParaRPr lang="en-US" dirty="0" smtClean="0">
              <a:solidFill>
                <a:prstClr val="black"/>
              </a:solidFill>
            </a:endParaRPr>
          </a:p>
          <a:p>
            <a:r>
              <a:rPr lang="en-US" dirty="0" smtClean="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2513312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upload.wikimedia.org/wikipedia/commons/6/63/Reificatio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AutoShape 4" descr="http://upload.wikimedia.org/wikipedia/commons/6/63/Reification.jpg"/>
          <p:cNvSpPr>
            <a:spLocks noChangeAspect="1" noChangeArrowheads="1"/>
          </p:cNvSpPr>
          <p:nvPr/>
        </p:nvSpPr>
        <p:spPr bwMode="auto">
          <a:xfrm>
            <a:off x="307975" y="797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9317" y="597570"/>
            <a:ext cx="32004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5114"/>
            <a:ext cx="4100977"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95400" y="2204522"/>
            <a:ext cx="7619983" cy="5016758"/>
          </a:xfrm>
          <a:prstGeom prst="rect">
            <a:avLst/>
          </a:prstGeom>
          <a:noFill/>
        </p:spPr>
        <p:txBody>
          <a:bodyPr wrap="square" rtlCol="0">
            <a:spAutoFit/>
          </a:bodyPr>
          <a:lstStyle/>
          <a:p>
            <a:endParaRPr lang="en-US" sz="2000" dirty="0" smtClean="0">
              <a:solidFill>
                <a:prstClr val="black"/>
              </a:solidFill>
            </a:endParaRPr>
          </a:p>
          <a:p>
            <a:r>
              <a:rPr lang="en-US" sz="2000" dirty="0" smtClean="0">
                <a:solidFill>
                  <a:prstClr val="black"/>
                </a:solidFill>
              </a:rPr>
              <a:t>Remember </a:t>
            </a:r>
            <a:r>
              <a:rPr lang="en-US" sz="2000" dirty="0">
                <a:solidFill>
                  <a:prstClr val="black"/>
                </a:solidFill>
              </a:rPr>
              <a:t>the chair and how to use it?</a:t>
            </a:r>
          </a:p>
          <a:p>
            <a:r>
              <a:rPr lang="en-US" sz="2000" dirty="0">
                <a:solidFill>
                  <a:prstClr val="black"/>
                </a:solidFill>
              </a:rPr>
              <a:t>How creative were you?</a:t>
            </a:r>
          </a:p>
          <a:p>
            <a:r>
              <a:rPr lang="en-US" sz="2000" dirty="0">
                <a:solidFill>
                  <a:prstClr val="black"/>
                </a:solidFill>
              </a:rPr>
              <a:t>Do you think the </a:t>
            </a:r>
            <a:r>
              <a:rPr lang="en-US" sz="2000" dirty="0" smtClean="0">
                <a:solidFill>
                  <a:prstClr val="black"/>
                </a:solidFill>
              </a:rPr>
              <a:t>test can assess creativity?</a:t>
            </a:r>
            <a:endParaRPr lang="en-US" sz="2000" dirty="0">
              <a:solidFill>
                <a:prstClr val="black"/>
              </a:solidFill>
            </a:endParaRPr>
          </a:p>
          <a:p>
            <a:endParaRPr lang="en-US" sz="2000" b="1" dirty="0" smtClean="0">
              <a:solidFill>
                <a:prstClr val="black"/>
              </a:solidFill>
            </a:endParaRPr>
          </a:p>
          <a:p>
            <a:r>
              <a:rPr lang="en-US" sz="2000" b="1" dirty="0" smtClean="0">
                <a:solidFill>
                  <a:prstClr val="black"/>
                </a:solidFill>
              </a:rPr>
              <a:t>PRIMING:  </a:t>
            </a:r>
            <a:r>
              <a:rPr lang="en-US" sz="2000" dirty="0" smtClean="0">
                <a:solidFill>
                  <a:prstClr val="black"/>
                </a:solidFill>
              </a:rPr>
              <a:t>If </a:t>
            </a:r>
            <a:r>
              <a:rPr lang="en-US" sz="2000" dirty="0">
                <a:solidFill>
                  <a:prstClr val="black"/>
                </a:solidFill>
              </a:rPr>
              <a:t>I had included an image of a chair along with the question, </a:t>
            </a:r>
            <a:r>
              <a:rPr lang="en-US" sz="2000" dirty="0" smtClean="0">
                <a:solidFill>
                  <a:prstClr val="black"/>
                </a:solidFill>
              </a:rPr>
              <a:t>do </a:t>
            </a:r>
            <a:r>
              <a:rPr lang="en-US" sz="2000" dirty="0">
                <a:solidFill>
                  <a:prstClr val="black"/>
                </a:solidFill>
              </a:rPr>
              <a:t>you think your answers would have changed?  </a:t>
            </a:r>
            <a:r>
              <a:rPr lang="en-US" sz="2000" dirty="0" smtClean="0">
                <a:solidFill>
                  <a:prstClr val="black"/>
                </a:solidFill>
              </a:rPr>
              <a:t>How? </a:t>
            </a:r>
            <a:r>
              <a:rPr lang="en-US" sz="2000" dirty="0">
                <a:solidFill>
                  <a:prstClr val="black"/>
                </a:solidFill>
              </a:rPr>
              <a:t>W</a:t>
            </a:r>
            <a:r>
              <a:rPr lang="en-US" sz="2000" dirty="0" smtClean="0">
                <a:solidFill>
                  <a:prstClr val="black"/>
                </a:solidFill>
              </a:rPr>
              <a:t>hy?</a:t>
            </a:r>
          </a:p>
          <a:p>
            <a:endParaRPr lang="en-US" sz="2000" dirty="0" smtClean="0">
              <a:solidFill>
                <a:prstClr val="black"/>
              </a:solidFill>
            </a:endParaRPr>
          </a:p>
          <a:p>
            <a:r>
              <a:rPr lang="en-US" sz="2000" b="1" dirty="0" smtClean="0">
                <a:solidFill>
                  <a:prstClr val="black"/>
                </a:solidFill>
              </a:rPr>
              <a:t>GROUP THEORY:</a:t>
            </a:r>
          </a:p>
          <a:p>
            <a:pPr marL="342900" indent="-342900">
              <a:buFont typeface="Wingdings" panose="05000000000000000000" pitchFamily="2" charset="2"/>
              <a:buChar char="Ø"/>
            </a:pPr>
            <a:r>
              <a:rPr lang="en-US" sz="2000" dirty="0" smtClean="0">
                <a:solidFill>
                  <a:prstClr val="black"/>
                </a:solidFill>
              </a:rPr>
              <a:t>Were large groups more creative than the smaller groups- did you</a:t>
            </a:r>
          </a:p>
          <a:p>
            <a:r>
              <a:rPr lang="en-US" sz="2000" dirty="0">
                <a:solidFill>
                  <a:prstClr val="black"/>
                </a:solidFill>
              </a:rPr>
              <a:t> </a:t>
            </a:r>
            <a:r>
              <a:rPr lang="en-US" sz="2000" dirty="0" smtClean="0">
                <a:solidFill>
                  <a:prstClr val="black"/>
                </a:solidFill>
              </a:rPr>
              <a:t>  think being in a group was good- / or were individuals more creative? </a:t>
            </a:r>
          </a:p>
          <a:p>
            <a:pPr marL="342900" indent="-342900">
              <a:buFont typeface="Wingdings" panose="05000000000000000000" pitchFamily="2" charset="2"/>
              <a:buChar char="Ø"/>
            </a:pPr>
            <a:r>
              <a:rPr lang="en-US" sz="2000" dirty="0" smtClean="0">
                <a:solidFill>
                  <a:prstClr val="black"/>
                </a:solidFill>
              </a:rPr>
              <a:t>Did individuals feel marginalized, more pressure, or did you think there was there more freedom to think?</a:t>
            </a:r>
            <a:endParaRPr lang="en-US" sz="2000" dirty="0">
              <a:solidFill>
                <a:prstClr val="black"/>
              </a:solidFill>
            </a:endParaRPr>
          </a:p>
          <a:p>
            <a:pPr marL="342900" indent="-342900">
              <a:buFont typeface="Wingdings" panose="05000000000000000000" pitchFamily="2" charset="2"/>
              <a:buChar char="Ø"/>
            </a:pPr>
            <a:r>
              <a:rPr lang="en-US" sz="2000" dirty="0" smtClean="0">
                <a:solidFill>
                  <a:prstClr val="black"/>
                </a:solidFill>
              </a:rPr>
              <a:t>Did urge to be competitive-  a me/us vs them kind of thinking?</a:t>
            </a:r>
            <a:endParaRPr lang="en-US" sz="2000" dirty="0">
              <a:solidFill>
                <a:prstClr val="black"/>
              </a:solidFill>
            </a:endParaRPr>
          </a:p>
          <a:p>
            <a:endParaRPr lang="en-US" sz="2000" dirty="0">
              <a:solidFill>
                <a:prstClr val="black"/>
              </a:solidFill>
            </a:endParaRPr>
          </a:p>
          <a:p>
            <a:endParaRPr lang="en-US" sz="2000" dirty="0">
              <a:solidFill>
                <a:prstClr val="black"/>
              </a:solidFill>
            </a:endParaRPr>
          </a:p>
        </p:txBody>
      </p:sp>
      <p:sp>
        <p:nvSpPr>
          <p:cNvPr id="5" name="Rectangle 4"/>
          <p:cNvSpPr/>
          <p:nvPr/>
        </p:nvSpPr>
        <p:spPr>
          <a:xfrm>
            <a:off x="1143000" y="197460"/>
            <a:ext cx="3483646" cy="400110"/>
          </a:xfrm>
          <a:prstGeom prst="rect">
            <a:avLst/>
          </a:prstGeom>
        </p:spPr>
        <p:txBody>
          <a:bodyPr wrap="none">
            <a:spAutoFit/>
          </a:bodyPr>
          <a:lstStyle/>
          <a:p>
            <a:r>
              <a:rPr lang="en-US" sz="2000" b="1" dirty="0" smtClean="0"/>
              <a:t>Critical Thinking Questions</a:t>
            </a:r>
            <a:r>
              <a:rPr lang="en-US" dirty="0" smtClean="0"/>
              <a:t>:</a:t>
            </a:r>
            <a:endParaRPr lang="en-US" dirty="0"/>
          </a:p>
        </p:txBody>
      </p:sp>
    </p:spTree>
    <p:extLst>
      <p:ext uri="{BB962C8B-B14F-4D97-AF65-F5344CB8AC3E}">
        <p14:creationId xmlns:p14="http://schemas.microsoft.com/office/powerpoint/2010/main" val="2690415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8" name="Picture 7" descr="thinker blue.jpeg"/>
          <p:cNvPicPr>
            <a:picLocks noChangeAspect="1"/>
          </p:cNvPicPr>
          <p:nvPr/>
        </p:nvPicPr>
        <p:blipFill>
          <a:blip r:embed="rId3" cstate="print"/>
          <a:stretch>
            <a:fillRect/>
          </a:stretch>
        </p:blipFill>
        <p:spPr>
          <a:xfrm>
            <a:off x="1143000" y="2209800"/>
            <a:ext cx="2528343" cy="1676401"/>
          </a:xfrm>
          <a:prstGeom prst="rect">
            <a:avLst/>
          </a:prstGeom>
        </p:spPr>
      </p:pic>
      <p:sp>
        <p:nvSpPr>
          <p:cNvPr id="4" name="Title 3"/>
          <p:cNvSpPr>
            <a:spLocks noGrp="1"/>
          </p:cNvSpPr>
          <p:nvPr>
            <p:ph type="title"/>
          </p:nvPr>
        </p:nvSpPr>
        <p:spPr>
          <a:xfrm>
            <a:off x="1371600" y="152400"/>
            <a:ext cx="7498080" cy="1143000"/>
          </a:xfrm>
        </p:spPr>
        <p:txBody>
          <a:bodyPr>
            <a:normAutofit/>
          </a:bodyPr>
          <a:lstStyle/>
          <a:p>
            <a:r>
              <a:rPr lang="en-US" sz="3200" dirty="0" smtClean="0">
                <a:solidFill>
                  <a:srgbClr val="7030A0"/>
                </a:solidFill>
              </a:rPr>
              <a:t>Q:  Why Study Philosophy of the Mind?</a:t>
            </a:r>
            <a:endParaRPr lang="en-US" sz="3200" dirty="0">
              <a:solidFill>
                <a:srgbClr val="7030A0"/>
              </a:solidFill>
            </a:endParaRPr>
          </a:p>
        </p:txBody>
      </p:sp>
      <p:sp>
        <p:nvSpPr>
          <p:cNvPr id="5" name="Content Placeholder 4"/>
          <p:cNvSpPr>
            <a:spLocks noGrp="1"/>
          </p:cNvSpPr>
          <p:nvPr>
            <p:ph idx="1"/>
          </p:nvPr>
        </p:nvSpPr>
        <p:spPr>
          <a:xfrm>
            <a:off x="1905000" y="990600"/>
            <a:ext cx="7543800" cy="2057400"/>
          </a:xfrm>
        </p:spPr>
        <p:txBody>
          <a:bodyPr>
            <a:normAutofit/>
          </a:bodyPr>
          <a:lstStyle/>
          <a:p>
            <a:pPr>
              <a:buNone/>
            </a:pPr>
            <a:endParaRPr lang="en-US" sz="2400" dirty="0" smtClean="0">
              <a:solidFill>
                <a:srgbClr val="7030A0"/>
              </a:solidFill>
              <a:effectLst>
                <a:outerShdw blurRad="38100" dist="38100" dir="2700000" algn="tl">
                  <a:srgbClr val="000000">
                    <a:alpha val="43137"/>
                  </a:srgbClr>
                </a:outerShdw>
              </a:effectLst>
            </a:endParaRPr>
          </a:p>
          <a:p>
            <a:pPr>
              <a:buNone/>
            </a:pPr>
            <a:r>
              <a:rPr lang="en-US" sz="2400" dirty="0" smtClean="0">
                <a:solidFill>
                  <a:srgbClr val="7030A0"/>
                </a:solidFill>
                <a:effectLst>
                  <a:outerShdw blurRad="38100" dist="38100" dir="2700000" algn="tl">
                    <a:srgbClr val="000000">
                      <a:alpha val="43137"/>
                    </a:srgbClr>
                  </a:outerShdw>
                </a:effectLst>
              </a:rPr>
              <a:t>A:  </a:t>
            </a:r>
            <a:r>
              <a:rPr lang="en-US" sz="2400" dirty="0" smtClean="0">
                <a:solidFill>
                  <a:srgbClr val="7030A0"/>
                </a:solidFill>
              </a:rPr>
              <a:t>The Brain is the Final Frontier</a:t>
            </a:r>
          </a:p>
          <a:p>
            <a:pPr>
              <a:buNone/>
            </a:pPr>
            <a:r>
              <a:rPr lang="en-US" sz="2400" dirty="0" smtClean="0">
                <a:solidFill>
                  <a:srgbClr val="7030A0"/>
                </a:solidFill>
              </a:rPr>
              <a:t>	    		There is so much left to discover</a:t>
            </a:r>
          </a:p>
          <a:p>
            <a:pPr>
              <a:buNone/>
            </a:pPr>
            <a:r>
              <a:rPr lang="en-US" sz="2400" dirty="0" smtClean="0">
                <a:solidFill>
                  <a:srgbClr val="7030A0"/>
                </a:solidFill>
              </a:rPr>
              <a:t>	                  and so much we don’t know</a:t>
            </a:r>
            <a:endParaRPr lang="en-US" sz="3600" dirty="0" smtClean="0">
              <a:solidFill>
                <a:srgbClr val="7030A0"/>
              </a:solidFill>
            </a:endParaRPr>
          </a:p>
          <a:p>
            <a:endParaRPr lang="en-US" sz="3600" dirty="0" smtClean="0"/>
          </a:p>
          <a:p>
            <a:pPr>
              <a:buNone/>
            </a:pPr>
            <a:endParaRPr lang="en-US" sz="2400" dirty="0" smtClean="0"/>
          </a:p>
          <a:p>
            <a:pPr>
              <a:buNone/>
            </a:pPr>
            <a:endParaRPr lang="en-US" sz="2400" dirty="0" smtClean="0"/>
          </a:p>
        </p:txBody>
      </p:sp>
      <p:pic>
        <p:nvPicPr>
          <p:cNvPr id="7" name="Picture 6" descr="thinker.jpeg"/>
          <p:cNvPicPr>
            <a:picLocks noChangeAspect="1"/>
          </p:cNvPicPr>
          <p:nvPr/>
        </p:nvPicPr>
        <p:blipFill>
          <a:blip r:embed="rId4" cstate="print"/>
          <a:stretch>
            <a:fillRect/>
          </a:stretch>
        </p:blipFill>
        <p:spPr>
          <a:xfrm>
            <a:off x="6629400" y="4038635"/>
            <a:ext cx="1554480" cy="2075311"/>
          </a:xfrm>
          <a:prstGeom prst="rect">
            <a:avLst/>
          </a:prstGeom>
        </p:spPr>
      </p:pic>
    </p:spTree>
    <p:extLst>
      <p:ext uri="{BB962C8B-B14F-4D97-AF65-F5344CB8AC3E}">
        <p14:creationId xmlns:p14="http://schemas.microsoft.com/office/powerpoint/2010/main" val="356623680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pic>
        <p:nvPicPr>
          <p:cNvPr id="8" name="Picture 7" descr="limbic system functions.gif"/>
          <p:cNvPicPr>
            <a:picLocks noChangeAspect="1"/>
          </p:cNvPicPr>
          <p:nvPr/>
        </p:nvPicPr>
        <p:blipFill>
          <a:blip r:embed="rId3" cstate="print"/>
          <a:srcRect b="12598"/>
          <a:stretch>
            <a:fillRect/>
          </a:stretch>
        </p:blipFill>
        <p:spPr>
          <a:xfrm>
            <a:off x="2057401" y="1007935"/>
            <a:ext cx="5916920" cy="3411703"/>
          </a:xfrm>
          <a:prstGeom prst="rect">
            <a:avLst/>
          </a:prstGeom>
        </p:spPr>
      </p:pic>
      <p:sp>
        <p:nvSpPr>
          <p:cNvPr id="2" name="Title 1"/>
          <p:cNvSpPr>
            <a:spLocks noGrp="1"/>
          </p:cNvSpPr>
          <p:nvPr>
            <p:ph type="title"/>
          </p:nvPr>
        </p:nvSpPr>
        <p:spPr>
          <a:xfrm>
            <a:off x="1435608" y="274638"/>
            <a:ext cx="7098792" cy="868362"/>
          </a:xfrm>
        </p:spPr>
        <p:txBody>
          <a:bodyPr>
            <a:normAutofit/>
          </a:bodyPr>
          <a:lstStyle/>
          <a:p>
            <a:r>
              <a:rPr lang="en-US" sz="2800" dirty="0" smtClean="0">
                <a:solidFill>
                  <a:srgbClr val="7030A0"/>
                </a:solidFill>
              </a:rPr>
              <a:t>Q:  What is Philosophy of Mind?</a:t>
            </a:r>
            <a:endParaRPr lang="en-US" sz="2800" dirty="0">
              <a:solidFill>
                <a:srgbClr val="7030A0"/>
              </a:solidFill>
            </a:endParaRPr>
          </a:p>
        </p:txBody>
      </p:sp>
      <p:sp>
        <p:nvSpPr>
          <p:cNvPr id="3" name="Content Placeholder 2"/>
          <p:cNvSpPr>
            <a:spLocks noGrp="1"/>
          </p:cNvSpPr>
          <p:nvPr>
            <p:ph idx="1"/>
          </p:nvPr>
        </p:nvSpPr>
        <p:spPr>
          <a:xfrm>
            <a:off x="1524000" y="1447800"/>
            <a:ext cx="7498080" cy="4800600"/>
          </a:xfrm>
        </p:spPr>
        <p:txBody>
          <a:bodyPr>
            <a:normAutofit/>
          </a:bodyPr>
          <a:lstStyle/>
          <a:p>
            <a:pPr>
              <a:buNone/>
            </a:pPr>
            <a:endParaRPr lang="en-US" sz="2400" dirty="0" smtClean="0"/>
          </a:p>
          <a:p>
            <a:pPr>
              <a:buNone/>
            </a:pPr>
            <a:endParaRPr lang="en-US" sz="2400" dirty="0" smtClean="0">
              <a:solidFill>
                <a:srgbClr val="7030A0"/>
              </a:solidFill>
              <a:effectLst>
                <a:outerShdw blurRad="38100" dist="38100" dir="2700000" algn="tl">
                  <a:srgbClr val="000000">
                    <a:alpha val="43137"/>
                  </a:srgbClr>
                </a:outerShdw>
              </a:effectLst>
            </a:endParaRPr>
          </a:p>
          <a:p>
            <a:pPr>
              <a:buNone/>
            </a:pPr>
            <a:endParaRPr lang="en-US" sz="2400" dirty="0" smtClean="0">
              <a:solidFill>
                <a:srgbClr val="7030A0"/>
              </a:solidFill>
              <a:effectLst>
                <a:outerShdw blurRad="38100" dist="38100" dir="2700000" algn="tl">
                  <a:srgbClr val="000000">
                    <a:alpha val="43137"/>
                  </a:srgbClr>
                </a:outerShdw>
              </a:effectLst>
            </a:endParaRPr>
          </a:p>
          <a:p>
            <a:pPr algn="ctr">
              <a:buNone/>
            </a:pPr>
            <a:endParaRPr lang="en-US" sz="2400" dirty="0" smtClean="0">
              <a:solidFill>
                <a:srgbClr val="7030A0"/>
              </a:solidFill>
              <a:effectLst>
                <a:outerShdw blurRad="38100" dist="38100" dir="2700000" algn="tl">
                  <a:srgbClr val="000000">
                    <a:alpha val="43137"/>
                  </a:srgbClr>
                </a:outerShdw>
              </a:effectLst>
            </a:endParaRPr>
          </a:p>
          <a:p>
            <a:pPr>
              <a:buNone/>
            </a:pPr>
            <a:endParaRPr lang="en-US" sz="2400" dirty="0" smtClean="0">
              <a:solidFill>
                <a:srgbClr val="7030A0"/>
              </a:solidFill>
              <a:effectLst>
                <a:outerShdw blurRad="38100" dist="38100" dir="2700000" algn="tl">
                  <a:srgbClr val="000000">
                    <a:alpha val="43137"/>
                  </a:srgbClr>
                </a:outerShdw>
              </a:effectLst>
            </a:endParaRPr>
          </a:p>
          <a:p>
            <a:pPr>
              <a:buNone/>
            </a:pPr>
            <a:endParaRPr lang="en-US" sz="2400" dirty="0" smtClean="0">
              <a:solidFill>
                <a:srgbClr val="7030A0"/>
              </a:solidFill>
              <a:effectLst>
                <a:outerShdw blurRad="38100" dist="38100" dir="2700000" algn="tl">
                  <a:srgbClr val="000000">
                    <a:alpha val="43137"/>
                  </a:srgbClr>
                </a:outerShdw>
              </a:effectLst>
            </a:endParaRPr>
          </a:p>
          <a:p>
            <a:pPr>
              <a:buNone/>
            </a:pPr>
            <a:endParaRPr lang="en-US" sz="2400" dirty="0" smtClean="0">
              <a:solidFill>
                <a:srgbClr val="7030A0"/>
              </a:solidFill>
              <a:effectLst>
                <a:outerShdw blurRad="38100" dist="38100" dir="2700000" algn="tl">
                  <a:srgbClr val="000000">
                    <a:alpha val="43137"/>
                  </a:srgbClr>
                </a:outerShdw>
              </a:effectLst>
            </a:endParaRPr>
          </a:p>
          <a:p>
            <a:pPr>
              <a:buNone/>
            </a:pPr>
            <a:endParaRPr lang="en-US" sz="2000" dirty="0">
              <a:solidFill>
                <a:srgbClr val="66CCFF"/>
              </a:solidFill>
            </a:endParaRPr>
          </a:p>
        </p:txBody>
      </p:sp>
      <p:pic>
        <p:nvPicPr>
          <p:cNvPr id="34818" name="Picture 2" descr="Thalamus"/>
          <p:cNvPicPr>
            <a:picLocks noChangeAspect="1" noChangeArrowheads="1"/>
          </p:cNvPicPr>
          <p:nvPr/>
        </p:nvPicPr>
        <p:blipFill>
          <a:blip r:embed="rId4" cstate="print"/>
          <a:srcRect/>
          <a:stretch>
            <a:fillRect/>
          </a:stretch>
        </p:blipFill>
        <p:spPr bwMode="auto">
          <a:xfrm>
            <a:off x="381000" y="3523705"/>
            <a:ext cx="2253120" cy="1985563"/>
          </a:xfrm>
          <a:prstGeom prst="rect">
            <a:avLst/>
          </a:prstGeom>
          <a:noFill/>
        </p:spPr>
      </p:pic>
      <p:pic>
        <p:nvPicPr>
          <p:cNvPr id="9" name="Picture 16" descr="https://encrypted-tbn2.google.com/images?q=tbn:ANd9GcTq7WDUoBqa-pE9h3UkgftyatDDWUvCaYtgbBUi8aiWZ7LdAucS"/>
          <p:cNvPicPr>
            <a:picLocks noChangeAspect="1" noChangeArrowheads="1"/>
          </p:cNvPicPr>
          <p:nvPr/>
        </p:nvPicPr>
        <p:blipFill>
          <a:blip r:embed="rId5" cstate="print"/>
          <a:srcRect/>
          <a:stretch>
            <a:fillRect/>
          </a:stretch>
        </p:blipFill>
        <p:spPr bwMode="auto">
          <a:xfrm>
            <a:off x="1905019" y="5170570"/>
            <a:ext cx="2004505" cy="1535030"/>
          </a:xfrm>
          <a:prstGeom prst="rect">
            <a:avLst/>
          </a:prstGeom>
          <a:noFill/>
        </p:spPr>
      </p:pic>
      <p:sp>
        <p:nvSpPr>
          <p:cNvPr id="7" name="TextBox 6"/>
          <p:cNvSpPr txBox="1"/>
          <p:nvPr/>
        </p:nvSpPr>
        <p:spPr>
          <a:xfrm>
            <a:off x="3909505" y="4724438"/>
            <a:ext cx="5867400" cy="2400657"/>
          </a:xfrm>
          <a:prstGeom prst="rect">
            <a:avLst/>
          </a:prstGeom>
          <a:noFill/>
        </p:spPr>
        <p:txBody>
          <a:bodyPr wrap="square" rtlCol="0">
            <a:spAutoFit/>
          </a:bodyPr>
          <a:lstStyle/>
          <a:p>
            <a:r>
              <a:rPr lang="en-US" sz="2400" dirty="0">
                <a:solidFill>
                  <a:srgbClr val="5AA2AE">
                    <a:lumMod val="75000"/>
                  </a:srgbClr>
                </a:solidFill>
                <a:effectLst>
                  <a:outerShdw blurRad="38100" dist="38100" dir="2700000" algn="tl">
                    <a:srgbClr val="000000">
                      <a:alpha val="43137"/>
                    </a:srgbClr>
                  </a:outerShdw>
                </a:effectLst>
              </a:rPr>
              <a:t>A:  Generally it includes</a:t>
            </a:r>
            <a:r>
              <a:rPr lang="en-US" dirty="0">
                <a:solidFill>
                  <a:srgbClr val="002060"/>
                </a:solidFill>
              </a:rPr>
              <a:t>     </a:t>
            </a:r>
          </a:p>
          <a:p>
            <a:endParaRPr lang="en-US" dirty="0">
              <a:solidFill>
                <a:srgbClr val="002060"/>
              </a:solidFill>
            </a:endParaRPr>
          </a:p>
          <a:p>
            <a:pPr marL="342900" indent="-342900">
              <a:buFont typeface="Wingdings" panose="05000000000000000000" pitchFamily="2" charset="2"/>
              <a:buChar char="§"/>
            </a:pPr>
            <a:r>
              <a:rPr lang="en-US" dirty="0">
                <a:solidFill>
                  <a:srgbClr val="002060"/>
                </a:solidFill>
              </a:rPr>
              <a:t>study of the mind, mental events and functions</a:t>
            </a:r>
          </a:p>
          <a:p>
            <a:pPr marL="342900" indent="-342900">
              <a:buFont typeface="Wingdings" panose="05000000000000000000" pitchFamily="2" charset="2"/>
              <a:buChar char="§"/>
            </a:pPr>
            <a:r>
              <a:rPr lang="en-US" dirty="0">
                <a:solidFill>
                  <a:srgbClr val="002060"/>
                </a:solidFill>
              </a:rPr>
              <a:t>relation of the mind to the brain and the body</a:t>
            </a:r>
          </a:p>
          <a:p>
            <a:pPr marL="342900" indent="-342900">
              <a:buFont typeface="Wingdings" panose="05000000000000000000" pitchFamily="2" charset="2"/>
              <a:buChar char="§"/>
            </a:pPr>
            <a:r>
              <a:rPr lang="en-US" dirty="0">
                <a:solidFill>
                  <a:srgbClr val="002060"/>
                </a:solidFill>
              </a:rPr>
              <a:t>properties of the mind</a:t>
            </a:r>
          </a:p>
          <a:p>
            <a:pPr marL="342900" indent="-342900">
              <a:buFont typeface="Wingdings" panose="05000000000000000000" pitchFamily="2" charset="2"/>
              <a:buChar char="§"/>
            </a:pPr>
            <a:r>
              <a:rPr lang="en-US" dirty="0">
                <a:solidFill>
                  <a:srgbClr val="002060"/>
                </a:solidFill>
              </a:rPr>
              <a:t>consciousness </a:t>
            </a:r>
          </a:p>
          <a:p>
            <a:pPr marL="342900" indent="-342900">
              <a:buFont typeface="Wingdings" panose="05000000000000000000" pitchFamily="2" charset="2"/>
              <a:buChar char="§"/>
            </a:pPr>
            <a:endParaRPr lang="en-US" dirty="0">
              <a:solidFill>
                <a:srgbClr val="002060"/>
              </a:solidFill>
            </a:endParaRPr>
          </a:p>
          <a:p>
            <a:pPr marL="342900" indent="-342900">
              <a:buFont typeface="Wingdings" panose="05000000000000000000" pitchFamily="2" charset="2"/>
              <a:buChar char="§"/>
            </a:pPr>
            <a:endParaRPr lang="en-US" dirty="0">
              <a:solidFill>
                <a:srgbClr val="002060"/>
              </a:solidFill>
            </a:endParaRPr>
          </a:p>
        </p:txBody>
      </p:sp>
    </p:spTree>
    <p:extLst>
      <p:ext uri="{BB962C8B-B14F-4D97-AF65-F5344CB8AC3E}">
        <p14:creationId xmlns:p14="http://schemas.microsoft.com/office/powerpoint/2010/main" val="15954163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71600" y="2209800"/>
            <a:ext cx="7498080" cy="1143000"/>
          </a:xfrm>
        </p:spPr>
        <p:txBody>
          <a:bodyPr>
            <a:normAutofit fontScale="90000"/>
          </a:bodyPr>
          <a:lstStyle/>
          <a:p>
            <a:r>
              <a:rPr lang="en-US" sz="3600" dirty="0" smtClean="0">
                <a:solidFill>
                  <a:srgbClr val="0070C0"/>
                </a:solidFill>
                <a:effectLst/>
              </a:rPr>
              <a:t>Three Approaches </a:t>
            </a:r>
            <a:r>
              <a:rPr lang="en-US" sz="3600" dirty="0" smtClean="0">
                <a:solidFill>
                  <a:schemeClr val="accent2">
                    <a:lumMod val="60000"/>
                    <a:lumOff val="40000"/>
                  </a:schemeClr>
                </a:solidFill>
                <a:effectLst/>
              </a:rPr>
              <a:t>|</a:t>
            </a:r>
            <a:r>
              <a:rPr lang="en-US" sz="3600" dirty="0" smtClean="0">
                <a:solidFill>
                  <a:srgbClr val="0070C0"/>
                </a:solidFill>
                <a:effectLst/>
              </a:rPr>
              <a:t> Three Perspectives:</a:t>
            </a:r>
            <a:endParaRPr lang="en-US" sz="3600" dirty="0">
              <a:solidFill>
                <a:srgbClr val="0070C0"/>
              </a:solidFill>
              <a:effectLst/>
            </a:endParaRPr>
          </a:p>
        </p:txBody>
      </p:sp>
      <p:sp>
        <p:nvSpPr>
          <p:cNvPr id="5" name="Content Placeholder 4"/>
          <p:cNvSpPr>
            <a:spLocks noGrp="1"/>
          </p:cNvSpPr>
          <p:nvPr>
            <p:ph idx="4294967295"/>
          </p:nvPr>
        </p:nvSpPr>
        <p:spPr>
          <a:xfrm>
            <a:off x="1644651" y="1447800"/>
            <a:ext cx="7499350" cy="4800600"/>
          </a:xfrm>
        </p:spPr>
        <p:txBody>
          <a:bodyPr>
            <a:normAutofit/>
          </a:bodyPr>
          <a:lstStyle/>
          <a:p>
            <a:pPr>
              <a:buNone/>
            </a:pPr>
            <a:endParaRPr lang="en-US" sz="2000" dirty="0" smtClean="0">
              <a:solidFill>
                <a:srgbClr val="0070C0"/>
              </a:solidFill>
            </a:endParaRPr>
          </a:p>
          <a:p>
            <a:pPr>
              <a:buNone/>
            </a:pPr>
            <a:endParaRPr lang="en-US" sz="2000" dirty="0" smtClean="0">
              <a:solidFill>
                <a:srgbClr val="0070C0"/>
              </a:solidFill>
            </a:endParaRPr>
          </a:p>
          <a:p>
            <a:pPr>
              <a:buNone/>
            </a:pPr>
            <a:endParaRPr lang="en-US" sz="2000" dirty="0" smtClean="0">
              <a:solidFill>
                <a:srgbClr val="0070C0"/>
              </a:solidFill>
            </a:endParaRPr>
          </a:p>
          <a:p>
            <a:pPr>
              <a:buNone/>
            </a:pPr>
            <a:endParaRPr lang="en-US" sz="2000" dirty="0" smtClean="0">
              <a:solidFill>
                <a:srgbClr val="FF0000"/>
              </a:solidFill>
            </a:endParaRPr>
          </a:p>
          <a:p>
            <a:pPr>
              <a:buNone/>
            </a:pPr>
            <a:endParaRPr lang="en-US" sz="2000" dirty="0" smtClean="0">
              <a:solidFill>
                <a:schemeClr val="accent5">
                  <a:lumMod val="75000"/>
                </a:schemeClr>
              </a:solidFill>
            </a:endParaRPr>
          </a:p>
          <a:p>
            <a:pPr>
              <a:buNone/>
            </a:pPr>
            <a:r>
              <a:rPr lang="en-US" sz="1800" b="1" dirty="0" smtClean="0">
                <a:solidFill>
                  <a:srgbClr val="0070C0"/>
                </a:solidFill>
              </a:rPr>
              <a:t>1.) Relation of mind to brain and body</a:t>
            </a:r>
          </a:p>
          <a:p>
            <a:pPr>
              <a:buNone/>
            </a:pPr>
            <a:r>
              <a:rPr lang="en-US" sz="1800" dirty="0" smtClean="0">
                <a:solidFill>
                  <a:srgbClr val="0070C0"/>
                </a:solidFill>
              </a:rPr>
              <a:t>		Is your mind something distinct from your body, or </a:t>
            </a:r>
          </a:p>
          <a:p>
            <a:pPr>
              <a:buNone/>
            </a:pPr>
            <a:r>
              <a:rPr lang="en-US" sz="1800" dirty="0" smtClean="0">
                <a:solidFill>
                  <a:srgbClr val="0070C0"/>
                </a:solidFill>
              </a:rPr>
              <a:t>		do ordinary physiological processes produce minds?</a:t>
            </a:r>
          </a:p>
          <a:p>
            <a:pPr>
              <a:buNone/>
            </a:pPr>
            <a:endParaRPr lang="en-US" sz="1800" dirty="0" smtClean="0">
              <a:solidFill>
                <a:srgbClr val="0070C0"/>
              </a:solidFill>
            </a:endParaRPr>
          </a:p>
          <a:p>
            <a:pPr>
              <a:buNone/>
            </a:pPr>
            <a:r>
              <a:rPr lang="en-US" sz="1800" b="1" dirty="0" smtClean="0">
                <a:solidFill>
                  <a:srgbClr val="0070C0"/>
                </a:solidFill>
              </a:rPr>
              <a:t>2.) Applied Engineering	</a:t>
            </a:r>
            <a:endParaRPr lang="en-US" sz="1800" dirty="0" smtClean="0">
              <a:solidFill>
                <a:srgbClr val="0070C0"/>
              </a:solidFill>
            </a:endParaRPr>
          </a:p>
          <a:p>
            <a:pPr>
              <a:buNone/>
            </a:pPr>
            <a:r>
              <a:rPr lang="en-US" sz="1800" dirty="0" smtClean="0">
                <a:solidFill>
                  <a:srgbClr val="0070C0"/>
                </a:solidFill>
              </a:rPr>
              <a:t>		</a:t>
            </a:r>
          </a:p>
          <a:p>
            <a:pPr>
              <a:buNone/>
            </a:pPr>
            <a:r>
              <a:rPr lang="en-US" sz="1800" b="1" dirty="0" smtClean="0">
                <a:solidFill>
                  <a:srgbClr val="0070C0"/>
                </a:solidFill>
              </a:rPr>
              <a:t>3.) The Universe and laws of physics</a:t>
            </a:r>
          </a:p>
          <a:p>
            <a:pPr>
              <a:buNone/>
            </a:pPr>
            <a:r>
              <a:rPr lang="en-US" sz="1800" dirty="0" smtClean="0">
                <a:solidFill>
                  <a:srgbClr val="0070C0"/>
                </a:solidFill>
              </a:rPr>
              <a:t>		</a:t>
            </a:r>
            <a:endParaRPr lang="en-US" dirty="0">
              <a:solidFill>
                <a:srgbClr val="0070C0"/>
              </a:solidFill>
            </a:endParaRPr>
          </a:p>
        </p:txBody>
      </p:sp>
      <p:pic>
        <p:nvPicPr>
          <p:cNvPr id="6" name="Picture 2" descr="https://encrypted-tbn0.google.com/images?q=tbn:ANd9GcQVtbWmfTQ3Gh1DJR-W7B0AceDQrEqkt0oSQNDhvr44Ov_RcDnKjA"/>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3581419" y="228600"/>
            <a:ext cx="2177143" cy="2057400"/>
          </a:xfrm>
          <a:prstGeom prst="rect">
            <a:avLst/>
          </a:prstGeom>
          <a:noFill/>
          <a:ln w="66675" cap="sq" cmpd="sng">
            <a:solidFill>
              <a:schemeClr val="tx2">
                <a:lumMod val="60000"/>
                <a:lumOff val="40000"/>
              </a:schemeClr>
            </a:solidFill>
            <a:miter lim="800000"/>
          </a:ln>
        </p:spPr>
      </p:pic>
    </p:spTree>
    <p:extLst>
      <p:ext uri="{BB962C8B-B14F-4D97-AF65-F5344CB8AC3E}">
        <p14:creationId xmlns:p14="http://schemas.microsoft.com/office/powerpoint/2010/main" val="5916548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1031" name="Picture 7" descr="graph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657600"/>
            <a:ext cx="2470839" cy="14726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35832"/>
            <a:ext cx="7498080" cy="1143000"/>
          </a:xfrm>
        </p:spPr>
        <p:txBody>
          <a:bodyPr>
            <a:normAutofit/>
          </a:bodyPr>
          <a:lstStyle/>
          <a:p>
            <a:r>
              <a:rPr lang="en-US" sz="2800" dirty="0" smtClean="0"/>
              <a:t>    </a:t>
            </a:r>
            <a:r>
              <a:rPr lang="en-US" sz="3200" dirty="0">
                <a:solidFill>
                  <a:schemeClr val="accent1">
                    <a:lumMod val="75000"/>
                  </a:schemeClr>
                </a:solidFill>
              </a:rPr>
              <a:t>This course integrates:</a:t>
            </a:r>
            <a:endParaRPr lang="en-US" sz="2400" dirty="0">
              <a:solidFill>
                <a:schemeClr val="accent1">
                  <a:lumMod val="75000"/>
                </a:schemeClr>
              </a:solidFill>
            </a:endParaRPr>
          </a:p>
        </p:txBody>
      </p:sp>
      <p:sp>
        <p:nvSpPr>
          <p:cNvPr id="3" name="Content Placeholder 2"/>
          <p:cNvSpPr>
            <a:spLocks noGrp="1"/>
          </p:cNvSpPr>
          <p:nvPr>
            <p:ph sz="half" idx="1"/>
          </p:nvPr>
        </p:nvSpPr>
        <p:spPr>
          <a:xfrm>
            <a:off x="1732287" y="925513"/>
            <a:ext cx="3657600" cy="4663440"/>
          </a:xfrm>
        </p:spPr>
        <p:txBody>
          <a:bodyPr/>
          <a:lstStyle/>
          <a:p>
            <a:pPr lvl="0">
              <a:buClr>
                <a:srgbClr val="629DD1"/>
              </a:buClr>
            </a:pPr>
            <a:r>
              <a:rPr lang="en-US" sz="2000" b="1" dirty="0">
                <a:solidFill>
                  <a:schemeClr val="bg2">
                    <a:lumMod val="75000"/>
                  </a:schemeClr>
                </a:solidFill>
              </a:rPr>
              <a:t>Philosophy of Mind	</a:t>
            </a:r>
          </a:p>
          <a:p>
            <a:pPr lvl="0">
              <a:buClr>
                <a:srgbClr val="629DD1"/>
              </a:buClr>
            </a:pPr>
            <a:r>
              <a:rPr lang="en-US" sz="2000" b="1" dirty="0">
                <a:solidFill>
                  <a:schemeClr val="bg2">
                    <a:lumMod val="75000"/>
                  </a:schemeClr>
                </a:solidFill>
              </a:rPr>
              <a:t>Humanities</a:t>
            </a:r>
          </a:p>
          <a:p>
            <a:endParaRPr lang="en-US" dirty="0"/>
          </a:p>
        </p:txBody>
      </p:sp>
      <p:sp>
        <p:nvSpPr>
          <p:cNvPr id="10" name="Content Placeholder 9"/>
          <p:cNvSpPr>
            <a:spLocks noGrp="1"/>
          </p:cNvSpPr>
          <p:nvPr>
            <p:ph sz="half" idx="2"/>
          </p:nvPr>
        </p:nvSpPr>
        <p:spPr>
          <a:xfrm>
            <a:off x="4480632" y="925513"/>
            <a:ext cx="4495800" cy="4663440"/>
          </a:xfrm>
        </p:spPr>
        <p:txBody>
          <a:bodyPr/>
          <a:lstStyle/>
          <a:p>
            <a:pPr lvl="0">
              <a:buClr>
                <a:srgbClr val="629DD1"/>
              </a:buClr>
            </a:pPr>
            <a:r>
              <a:rPr lang="en-US" sz="2000" b="1" dirty="0">
                <a:solidFill>
                  <a:schemeClr val="bg2">
                    <a:lumMod val="75000"/>
                  </a:schemeClr>
                </a:solidFill>
              </a:rPr>
              <a:t>Cognitive Science/Psychology</a:t>
            </a:r>
          </a:p>
          <a:p>
            <a:pPr lvl="0">
              <a:buClr>
                <a:srgbClr val="629DD1"/>
              </a:buClr>
            </a:pPr>
            <a:r>
              <a:rPr lang="en-US" sz="2000" b="1" dirty="0">
                <a:solidFill>
                  <a:schemeClr val="bg2">
                    <a:lumMod val="75000"/>
                  </a:schemeClr>
                </a:solidFill>
              </a:rPr>
              <a:t>Critical Thinking</a:t>
            </a:r>
          </a:p>
          <a:p>
            <a:endParaRPr lang="en-US" dirty="0"/>
          </a:p>
        </p:txBody>
      </p:sp>
      <p:sp>
        <p:nvSpPr>
          <p:cNvPr id="4" name="AutoShape 4" descr="data:image/jpeg;base64,/9j/4AAQSkZJRgABAQAAAQABAAD/2wCEAAkGBhQRERUUEBQWFBUTGRgWGBgYGBgXGhkUFRYYGRgaHRgeHiYfFxojGhUVHy8iIycpLCwtFh8xNTAqNSYtLCkBCQoKDgwOFw8PGiwcHBwsLCwsKSwpKSwsLCwpLCwpLCwsLCwsLCwsLCkpLCwsLCwsLCwsLCwsLCwpLCwpLCwsLP/AABEIALoBDwMBIgACEQEDEQH/xAAbAAACAwEBAQAAAAAAAAAAAAAABAIDBQEGB//EAEQQAAIBAgQCBwUGAwUIAwEAAAECEQADBBIhMQVBEyJRYXGBkQYyobHRFCNCUsHwM2LhJHKCsvEVNENTc5Ki0kRjgwf/xAAWAQEBAQAAAAAAAAAAAAAAAAAAAQL/xAAbEQEBAQEBAQEBAAAAAAAAAAAAARFBITESAv/aAAwDAQACEQMRAD8A+k2vbhcypcTIzXXt5c0yga4lp106wZ0CkGMpJB0gmR9p7xJC2rZ+8t2wxuMBF4gKYCGSDmkSNMp/FA0OJ8DsNbGbDrdyZsojUdM33mU8pJzb7qDuBFFogIF+yXAqsH5N11Mq0lpZtAefISYrXmnCa+1d18I2Jt27RFlGNxWdhLJbzMEIU7Ega7mRpue3vabEBlVbGdnW4wAW6pHRG0PduLbkHpRrIGlTtcOtZXAwTKHVsyn3WhCo0BPXKgLmAJiBMRXEwFqQ32O7mAYDMSZBiQTmIKnKuhnbarv8oqb23m3be2gY5lS6pzKQ5yZ1QESSvSA6gA6CRM1Rgvbq5dw6X0tIVc2UgNcZlu3PfUoLefqgg+6JkRI1rS+z2xdF4YN85A1AXQrKiUzASFVYaJjKOUCm5gbLZZwFwZFRAQFU5EgoJDgkLGk7axuaks6tdX2hxB6Qi1bIslAQTcRn6QKYVWQFX6wADbnTSZr0tZXCeFWV+8SybbE6hpJkdWYJIBI5jWK1alzgKKKiXExIkyQOcDf5j1qCVFUPdzo3RMJ1AMZhI30kTHjuKX4TxDpU10dOq4iCG56UF645TcNrXMFDHQgQTAgnQ+XZTFeYv4VhcFlmYMAWtXixLOxMspOwGsZdIgRvFbeB4itwsuuZDBzCCYiTHZJ+I7aByiiigKKKKAooqF68EUsxgKJJ7hQI8SxzB7dq0eu5k6ZgqCZJHIGI5c42rRrI4OCQ+Iu6G5qB+W0vujxO58tq7wa411nvEtkbS2smMg1zRMSe3xFBrUVn4riB6ZLVuCx6zyCYt6/EmtCgKKKKCF26FBZjAG5rHw/HSSblyEsk5LYjM7tMZgBqBuIio8QY5/7SwCZ8ttBIDsRKZm5EmRrAlec01w3AsT0t/wB8ghU5W1J2HftJoNOilr3EbaOqM4DMYC7nXaRyHeaZoCiiigKKKKAooooCiiigKKKKAooooOMwAkmAOZrL4jhTfVLuHYB06yNB1EERy37+/trUInesbP8AZHgqegck5hJyNvqoEIm40B7SaBXC4/KzXlORBIv22zfd5Zh1+OgGs91aNzBlnt37RKkjrqQRmQgfhOz6Acu/aKliuHE3Fu2oDGFednt85jcgbU8tzWDofmO6gox2BS+mVttGBGhBGxB5GlrHDjnRrhhwW9wtBWIGadW0ie2BMwKeTRiOR1H6j9fM0WtSW8h4A/qZ+FVFtFFFRRRRRQFY+NuDEXPs8ZkAzXGDRBVhCbENMajStilcNaVM5ChSWJaBuTt5kEeZoFOJXBccYZSykgOzKFICqw6pk6ZttPlT1+6tm2TEKi7DsA0AHwqvBcPW2XYCGuHM2s+Unl9aVxVq5dvqsMlu0Q+YMRnMbaHYcwd/SgOCYFgWvXf4l0CR+UCYHPkRp3CtWiigKhdeBpudB41Mmlxc1k6k+6OcdvdP0qxFgQAa8tST29tKYyxcu6W36NCCD1RJJiI5gRm7OVMkRrcI7hOg+p76708+6Ce/Yep/SaYFsNgLVgFtAfxXHInzY7CfKlhxd7xjCpKgjM9wFV7SBzJ5HsJGlRxXD7YuB8RcYgkMqEnKpHPwBI3gagGZoX2gUnLYtPcj8qwoHjy1+vZMVs0VjXMbeJGbosP1kgM4YsuYgr4mViOdbNAUUUUBRRVd6+qCXYKNpJAE+dBZRUOnX8w9R++R9KkDO1AtxG5cVJsqGadj2Qe8bmBvpM6xBrwHGLd3QGHGhRtGBiSI+lPUnjuE270FhDCCGU5WEbaigp4hw12cXbL5biiIaSrL+UjlrzGvwjmE4x1smIU2nnSfcbsyvsTHhUXxV2wT0i9Ja5MsllEa5hzA7fWmg1rE2z7txDIPPuPeDvQN1XiMOtxSriVYQRUbKheoBAAGX+6NI8tPUVY9wCJIEmB3mCYHaYB9KBXBWTZQIczhdjp7s6Dt0GnParnuA6FW9DV1FVCVy4RtmMaiVaR5xBEaa9u9V4Pi9oqoDrJJTfZ1IDK35TJAgxqwG5FaNeb47wBlufa8GoN0QbtknKuICe73LfUe650PutpBRb4Y9JRWD7N+0iYhQCTJJAzAA5l0dGGVclxTMoQCO+K3qiiuE12s/igFyLOdkZ+sIBIKqRmBMRGokSNxQQv8dTohct9bM4RQZTM2aDuNtG120pf2fx7YtGvxktux6GNS9pQFF0yNM5DFf5Cp3JFea4mPtmIXB2RFsrDMJGTCqxW+QTEPdMWgRrDuwMoa99bthQFUABQAABAAGgAHIVdEPs45lj/iI+VTRANAIqVFNHCa8/xj2wSwJiAWKBmB1dTGVEHWuvIIyqJnlvD3GcM9+0VsFFaQRcdSwWDqyqGUs0TGoHfVXCPZi1YfpWLX8QRBv3SGuR+VdAtpP5UCjtBOtQVcLxeKxFsNcsiwNIDn7xxAljbEi0CfwlmPaBtWimHYb+fWInzCz8acorX6TC6WyNkWe2dfWJqeZ+xf+4/+tW0VNMJ4zDFlJhHZdUDLpmpU8JuOALt9o06tsBB3iea9x7B3zrUVFIYfgVlIhAxEat1joABvtsNuyn6KKAooooCk+JX7KgdOViZGYSJHPyme7flTlU4q4iibpUCQBmiJ5b+HwoMREwGcAC3LEEQGyzrr+UayPGB2VrYfD2goW3lAUQApiBvyM8zXc1kkD7uSRlHV3EMI+Bph7YO4B8RNWCGRhsc3cf0P1mpJcnxG4O4qPREe6fI7f0+XdR72o0I+Hce0fvvoi2lU4eqsXTqswAMDSBP4e3Xffvq+289xG4qdRS7o+hGUkeI8RzrzmL9p7VwjD4qxctXWn7t4llA9604OW8NdQpkCcwGx9XSvEuF2sRbNu/bW4h/CwkSNiOxhyI1HKrozLXErgZ3T7+2SNFENb02ykSeXnO21auC4gl5ZtsGjftB7CORryeM9ncThSXwjtiE16jMq4hQY0W83VvjQaXYb/wCw7HW9n8XYxJ6VCOntjLdXK1p0dhtctNDKd4JGupGlQb1FFFB5X2o9lyzHE4Rfvo+8tzlF9REa7LeUKMrHQgBW0gq77Me0S4lAsksAdcpQ9UhXDKf4dxW6rKdQa3aQXhVu3ee/bWHuBRcgmHCe6xXYuBpmiSAByEA/WV7TYvosNcdmCIATcc/gtgEswH4jyAGpmtQGdqpxNsNlVgCCZIIkdXUfHKfKgxfY7hLW7bXrylb2JysynU27aiLVmf5FPW7Xe4fxV6Giig4zQJNV5M3vbch9fpQvWM8ht3nt+nr2VbV+IKKKKiiiiigKKWxHErduc7qCOU66929XNdA752A50E6KVxSXWQ5GVG0jnGonUjskbc96V6HFQBntSI1ynXUaegI8+7UNSilcEl0ZumZG2y5QRHbMnWmqAooooCse/wAawzkpcM5WYQyk9ZCynlyiZ7CDWxWYuCxAVR04kbt0Y16xMxOhgqP8PfABfhxwbOBZCZokQpGgEdkc48z31rfZl5ADw0+VIYXh15XJa8pUySBbClpgCWB5AR5Cn+g7GYec/OasQdGw90z3H67+s1zNOo0YcjzH07/612WHY3hofQ6H1FGZW7iPIj9+lUcJnrLy3HaOY8R+96tVpEjnVGYg67n0bw/m7v2JI0be63wJ+p+PjTBdRRUGvKCAWAJ2BIkz3eR9KyqdVvZBM7HtG+nzGp0rpvL2jnzHLf0rucTEiez9+I9aCHSFfeEjtH6jl+9qsVgdRrXarazzHVPdz8Rz+dVFlFVdKR7w8xt5jcfvWrFadqiq7WhK+Y8Dy9QfUUXfeXxI/wDEn9KG98eDfNaQx/H8Nb0uYiyjAjRrqKdxOhPZNVGpVd47Abtp4Dmf3zIqjB8Vs3v4N23c/uOr/Imrk1Yns6o+Z/T0pFWARtXag90Dc+W59N6j0jHZY/vH9BP6UwW1wmq+iJ3Y+Qj6n40DDL2T3nU+poPNcT9rsrPath3vI8ZbNp7/AFCsqWKqUQmVJDMumkjekhZ4liCZti0h0HT3QDHImzYDBjvobor28UVB5HC+wbTN/FXDJkrYVcMv/eM14eV0V6G1wtLYAQHQAdZmYkAQJZiWJgbk68+2naKsuGM7GYa04GdmGU5h1mkMAdd9IEms37NhoIbFMQO296eMH4gdgr0F2yre8obxANVLw+2NraCP5V+lQV4DAC2SVdmDBYDNmjLOxOus05XAKqvYxEIDsqlpiSBMRO/iKC6ilP8Aa9n/AJtvn+NeW/OmLV0MJUgg8wZFBOsu5wp8xK4m4uckx1SJJmBI2AER/pWpVOJwi3BDiR4kbgg7dxI86BXDcPdWBN92HW6pC65vKdOVN9G3Jj5gfpFK4fgVi2ZS2Ae3UnaOZ7Ka+zL2CrEEP/KfIj9TUXk+8k+BB+cRUvsqflHoKPsqflX0FXYKWJiOtHYwLfESfWaWuYvL57g8/WCfQedPjDJ+VfQVNbYGwA8qv6iZWXZ9oLUwzR5Ex5xqO/8A1rz+P/8A6Fgi+l2w+UiG6cLtrJEcm8dpr21cipbL8Wb187ue2/D3YyLEkkknEAAyWMyBqZ7Nppnhftvw+24yvhrQ1UsL4Y5SJ2jXVV9a93FEVlVYxSfmHrR9pXtFW0VfBV9pXt+dZPtFxb7PZL2Rmus9u1bUyqm7euLbTOY0XM4JI1gGNa26Q4ngUxVprNxc1txDHUbGQVI1DAgEMNiAQZFIj57xLFWFuuOJdLjCmfOWbLYBSyLoVMMpyCQSB0kkx7zaxrYfEYS1blMFYUi+uHKW1se+yqwyMABc6rjQaiGmApNOnhmMsP1VsY4LJVrkWMQobTVwjW7rEAAmLcxrNQPEGVVV+FYgKplVVcG6q07qBf0Mk6wN6ow+IcSwDEC9w+0WIGU5LGpa89pCLgAKqWtuc+kDL+ap4Pips2b2IwT3egw6rcuWLtzpVa0U6R+jdiz2Lyp1shYr1lBCkkrtvjbz6Jwu4ZBSbz4W2uU6lTluXGynSRlO21Fj2Xu4glsX0KWy2ZsPYU5brI2nT3iA15ZBOUKoPPMNKD09q8gGhAnXXQnxJ19asGIU7MvqK6lye4jcVIqDvUHaKq+zL+Uego+zjtb/ALm+tPBbRVXQn87f+P0oyN+b1H0IoLHmDG9IXMTfXLFpX6ozQwXryJiZ6oGY+Y76zOO+z2IxFwMl6wihcsPh7jtznrLiE0PZFZr+xOLJn7Vhx2gYW9B7P/l95Okd81FeqwOIutPS2xaiI64ad5mNuXrTRNeNHsZihtiML2f7pe+X2yvSJh7sDpHV4AnImTWNSAzNz1gnSrJqU1GbfRezafHu7qpuCzOVhbnsIXZvrFTRFbfrHmG/9Tt6VTdwNhyVZUJEErpp2Ery8aUiJTDSFIsyZIEJrMSfiPUVfZxFoCEZIk7MNySTz3kk+dL/AOyMMv4LY210G+g1848++pWuC2NCtpO7QHuqKfooooM7EriQ7G2bRUxAYMCIXXUby3bUYxc/8AD/APQxp5c606Rxli8Xm1cVRAEMubWTOmm4I58ttZAVAYuRJsRm2AfVeevbT5dh+GR3HX0gfOksJZxAb7y4hUDku5I+ABjnrrtTkuOQPhofQ/WrBYrSJFdqjpNZG/4l5+Mc/LergZ2pR2ikb167mcBQq5WyuSIDQMpMnbVtIPu761iNis7dbFO7GB0eHG+UyYMRzEnTTsBqD1NFeP4Z7Q4W1iBaUqtxzkINwXL7EHqlraFioknU/ACvV9KT7qnxOg+vwoLara8JgansH69lc6In3j5DQfX41YqgCAIFVFfRE+/6Dbz7fl3VYzQJOwrtVXNSF8z+g8z8jT6O2V0k7nU/TyEDyrmJ93zX/MKtqrE+6adFtVYfY/3m/wAxq2qrO7D+b5gH9aKk9sHxGx5io9IV97b83Lz7PlVtFAUVV0Me4Y7uXpy8qOnj3hl+Xr9YpiLaKouY1FcIWAYqXj+VYkk7Aa86sS6G2IMaGDMGoqdFFFAUVxmjU6UljOJFIFu29wsCRlEDQgak6CZ+FA49sHcA+Imk8RwWzcMvbDc9ZiYjbYaADvgdgqOGfEM8uttEB1AJZiIOs6Aaxy7a0KDOHs9h5nol3nnv699NYPBJaXLbGUSTGp1PjV9FAUnxDh3Sx13QrIBQgHWNZjQ6ehI505RQZdzgZJJF++DBA6+gnujw9KhiOF5EZjiL4AEk5piIkwBPafOtS8xCkqJIBgbSY0FZbcRvnQ4UnaR0iEQZHMQdtaDuCS3nOXEs7Q0gurAdZZOWIUgwP8VOlwP+L/k+lZ9lrgbTBqp0kh01BaTsJPb+xOnnOwT1IA+En4VYlUXWJHbHMrEd+bMvwpUPiM33QQjnnkD4az5U+UJMEyfgvh/N4/0N6rAgVr9Yma8zxX2cxGIvZ+ksWlgAno2vPOoMZ2FtRrpKNz21mVr2BsEf2h72JjlduRb8OgthLMeKV6WisNFsDw61YXJYtpaQfhRVRfRQBTNFFAUUUUHHaBJ5VC0vM7nU/TyFc949y/Fh9Pn4VbVFWKxAtoztsoJ03Mch3nalsXxFFtI7nILrW0GbfNddVVdJ1JYCqeOpnCW8uYOwBhkWBzMMDngEmAJBAOm4wLl44jiGHs/8Ozcu4gLAAC4e2LCRHI3MRmH/AEfKoPZ1UujnvAPmND81q2q7w2I5fI7/AF8qsFlFKYzGQItlDdZZRSwGbv31GtRs8TBudGwKvEiQQrQBmyk7xPwPYagdooooMXi3swLzZ0v37DZcn3bKUKmdDZuK9szJnqgntrFf2ex9gHoHsXZMkqGwtwxm3I6W23vnTIg0G0V7Sig8S/tdibA/tOHvJEElrPSqRz+8w5dUHe4XfXbX1VriiMOoQ3gZAPjH9e6nKou2BOYDXnGhPn2/OrM6l1FWkyQzHwgDwDR61VjL18FeitoRrmloO6xHLbOPGKYUNEqwYd4/UfSqMTevD+HbVtt3jtnWN/djTt1pSKxisRImykaSekk6tB0y8hrWjWYMRiZH3VuNJ+8JO+o93s1rTqKKKKKApXH4Z3ChLhtkGSQJkZSI+IPiBTVFBlf7OxEf71rP/KWI00ie46zzqw4G9Mi+fcy6ovv55zxMe71YjzFaNFBlfYcTJ/tAj/pL3R+vP+jtnDsFhrhbfWACZJPhsY0HKmKpuYxFYKWGYgkLzIHd++fZQWIgG1SqrpuxW+A+BM0faV56eII+e9XKi2iiiooope/jlWQCGcBiFncqAY7icy6b615DF+0V7FubWDQuQSr5WAtIRyu4gZhI0lLeZtwQBrQei4v7QpYDbEqJbMwREUbl3Oijx5kDnSvs7xm5is5KOLUyl0r0auDytqxzleecgA5urmjNVXDfYxQVuYxvtNxIKArls2iohTbtEmWAgB7hd9NGA0r0lBwCNq7RXGMCgxcdiB9oZjqMPaLf42/WAPUbc8f2CsFruJvN+Do8MvbFtTec9xz4kqRyNqOVPYsK2GuXYKIxzXCWGllC1xipHYS2889wBTHsRhWTA2TcEXLwOIuDsu4lmvOPJrhHlQbtFFFB5rjXsgXdr2FudFdbVleXsuQAASs5rT6Dr2yp7Q21ZJ4yysLHELTKxMIGYHOYMmzfAVbp7EaLmxyiJr3dUY3A27yNbvItxGEMrgMpHeDoaDFwnEHVSbLjEIBououglgIbTQAGSYnTavQ15I+ylzDXUuYe4bllDrauu+ZFE/w72rMo/JczdgZRpXoxiyfwx4yfkCPjVktTTVFLp1t3nuXq/wBfjVOPwBZD0btbYagqTqRtI5idY5xTA9RWfwzioudRwUuqBmU+AMjtFaFRVbW9ZUwefYf699IYuzfBNy3cQCNUcEoAoOzCCJJkkg7Vp1C9aDqVYSGBBB5g70GWnF7qgG5YLKYh7TBwQwmcuhyjt8PJmzxq0yhs2UElet1esBJBnaqbnAEkNbZ7ZAAGVpEKuUdUyNF/Zqi/w/EahjavqdIdcpgiDrrrE+tBtKwOoM12skcAUAG0TZbqkhWJH8wiQD49w0O1a1AUUUUBRRRQZuK+0OzrbyIo0DGSxkDUchrI1BruHwFrDjOx1GhuOROp7Tosk7Duq7iN66qjoUDsTGrZQNCZ7xpHnSljgxYh8U/StyWAEXTWBHW350Gj0/YCfAaepgGjO35fUj9Jri4lTISGgwQsGDGx5DQjeu5WO5C+Gp9T9KqKWtRrlVfByvyEVS+IcbGfQj1yiR3zTAQT1RJH4jrHhPPuFRYbkaxzP4nmB5A/HwrcRkX/AGfbFmcU5FvY2bf3a3IkDpXHXcCWGQEKZ1Brdw2FS2ipbVURRCqoCqoHIAaAeFTtpAA7KlWLdqwUUUVFFFVdPPujN8vX6TUHBOh1P5RoPM7kfPsq4mkPaOyL+Hu2dxdUo2pAyNowka6gkadtadi7mWRp3dh7Kq6GTHYNfMEAeEFtPCo2wQFYfiA8JPI9xPofGteYnTdFQS5PcRuOyp1hoUUUUFeIHUbwPyqKmD3Nr/i5+u/r21LEe43gflXWQMsHYjw+PKrxEMVhhcUrJWdmUwQe0HcUjh8b0JW1eMkgBbkQGPZudttTy1iRNdlmwpCEZrbMBbyj3AZJzToEUDeSTr26ad+wt1CrAMrf6gg/GaiqcfwxLsFpDKQQQSDI5GCCR3fKlsHxRlYWsTC3DOVhorwRt2HUaVRZLYPqtL2J6rak2x2MI90do9OQ0sVhLd9IcBlOoIPoQRt4igZorgEV2gKKKKAooooCiiigKKKKCNwkAwJMGBMSeQnlWOcNexP8Qmzb5ovvNtMnkDqIjbx02qxVx97EECyptJoS7rqQRMBTHbuCRoddpBq7iLOGWFABOyIJZiB2DU6Dc03BbfRezUE+PZ4f6UnhOG2sOCxPWOrXHOpJPadtT8alhuKC6xFpWKgfxCIWQYIHMn6eoNN+VdO2OQ+tcK9YAbKJ/Qfr6CpgBR8Se2uWV0k7nU/TyECqiyiiioqF6+qCXYKNpJAEnQamo9FPv693L+vnWY4+0X4P8OwZ3965ty5DXQ9m0EGmuLcQNpVyAM7sFUGYk7kxqBHPvFA0zcl8z2f1/fiaIP3JP1pbiOMFiyzbkbAn3mO3xrN4di7hdEB6UiLlwtK9GHAhRzJEloP5gNOVRuWkga7nU+P708qjYEr3a+kn9KU4nxFkK27QDXH1AJgZRvJ5ePz2LpIRZ2Cj0AFNFYTWJ1Gx7j8+/wAqsR+R0Pz7xSXC8Q93NcZQEP8AD3DZZ1kbcgfXlFXYvEqGRCYdz1BBOo32Gg5Se2gaoooqKKyDjWw9yL7E2n914AVCJ6rEbCI6x5jvrXqF20GBVgCDuDQdZQwIIBBEEHUEH5iszBcMexci2wNg/gYmUPLJpt3H/XTt2woAUAAaAAQAOwDlUqCF6yHUqwkMII7q6iAAAAADQAaAAVKigKKKKAooooCiiigKKKKAooooCo3AYOUwYMEiQDy051Kigy14SbhBxLZ9BCCQoMayPxGSdYFW4/iaYcRlJMdVVU69wgfv0l+olBIMCRseYnegXwbu4zXUyamFmdJ0JPbHLl8mqKKArjLIg867RQL4PBrZTKgMCTqZJPeTuaz+FW2u3Wv3FK/gRWBBAG5IOkzMGJgmtiigzOL4Iv1ivSKgJFsaEtEbk5TpJGndOtS4dhjatMxzs7zcYGM0nXLppptpWjRQZfB8MxZ71z3rkZRzW3uAdAZExB2jvNV8VvdLcXDoSJOa4ROiDlO2p0rYqlLCh2YKAzASQBJiYk86DrMtpJ2VF5clUfQVmcMwnSXHvuNcxFvrSAFGSRrAnrd25G9bFcAoO0UUUBRRRQFFFFAUUUUBRRRQFFFFAUUUUH//2Q=="/>
          <p:cNvSpPr>
            <a:spLocks noChangeAspect="1" noChangeArrowheads="1"/>
          </p:cNvSpPr>
          <p:nvPr/>
        </p:nvSpPr>
        <p:spPr bwMode="auto">
          <a:xfrm>
            <a:off x="155576" y="-846138"/>
            <a:ext cx="2581275"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9" descr="data:image/jpeg;base64,/9j/4AAQSkZJRgABAQAAAQABAAD/2wCEAAkGBhQSERUUEhQWFRUWGBwYFxgXGB0aHRwcHhocHBwfHB0dIScfIB0jGiAeIDAgJCgpLS0sIB8yNTAqNScrLSkBCQoKDgwOGg8PGi4jHyQuMDQsLCwsLC0sLCwvLCwtLCwxLSwvLCwqLSwtLSwvLCw0LCosLiwsLCwsNCwpLCosLf/AABEIAMYA/gMBIgACEQEDEQH/xAAcAAACAgMBAQAAAAAAAAAAAAAFBgAEAgMHAQj/xABFEAACAgAEBAUBBgMECAQHAAABAgMRAAQSIQUTIjEGMkFRYXEHI0KBkaEUM1JicpKxFUOCssHC0fAWJFPhNGNkk6LS8f/EABoBAAIDAQEAAAAAAAAAAAAAAAADAQIEBQb/xAAzEQABAwIDBQcFAQACAwAAAAABAAIRAyEEEjFBUWGh8BNxgZGx0eEFIjLB8RRikhUjUv/aAAwDAQACEQMRAD8A7jiYmJgQpiYmKnFc9yYmerIFKO+pidKKPqxA/PAhbsxmVQWx+BQsk+wA3J+BinFxfUzKI2JQgOAyFlsWLUNe43xU4VxDmASzUpjhBexQVtTrKa9KMf5C/c4HZfMSRlcw0EqBmdp2Yx0I2JKkgOWuIBfTZeZtvgQmfK5tJF1IwYWR9CNiCO4IOxB3GN2FibN8ni0aKenNQuXX/wCZFWl/qYyVJ9Qqewwz4iVMKXipxHOaIpGUrqVGIs7WASL/ADxYljv1I+mAfGHCyRRBr5hOsMb6e1abHcnudtj60DKhZZfjMreVCy70aXcAkXs/rV7Kcbv/ABAF86Mv1DKP8Uiov6E4HxZqLbUjoC5WM7dQs9XUoFbA7E+YepwUhgBvlyXpNH6gkHAhb04tGRdkD3IIH+KtP74sxTqwtWDD4IP+WBT8Ms6iihq86Eq3b+paP/f6jxGsmYaP7wFL6zpbtXq6sQDe247GsCE0YmFzLZ54pipYstGwSTuHYWNRJHTp27fS8MKOCAR2OBCyxMTAriwEQac9TgUgbsCaUfPezfei2JAlQTF1dn4hGgcs4GganF2QPcgb/tiiPFOX/rI3qyjAX9SK/wCx6YTJEshy2pmOolhVKwAfV7BrYEdqobBNt0akRiwhtdluizadYINkhrDbH4N98bBhRMErC7FmJaE9ZjOEKGRTIG7FSK38pJ70TW4Brv2xvRrANEWLo9/zwseGuIrHFM0hCxhiy17BTq0qLtaQmwN2D1dWd0nicvfK0qAy0SdWpSQNqIqjf9VhWrftkc3KSFta7MAUx41w5hXBKmwDVj3GFZ87mBUjuIwtm5RV0psctQGY6bbYC9thp3mTz/L1MhlmUOSSAI4RYo6NwNINeZjVsaJ71Vk24mMYpAwDKbBFgj1GBHG8xIrDSwVDG+5IUaxWkWRuTew1L5Sd8CEYJxXl4nEqljItAAk2DQOwO3p84XZJiBcul1KFHZ6RXABYEI41A0pY6dQOk7HuBhXVpZgWjk5TFkXptUFEOzKVAMd0VFMRfbAhP2JgZ4dzLPl0L6tVU2plY3/eXpb6jBPAhTExrgzCuLQhhZFj3UlSPyII/LGzAhTFPiee5cbFaLDSACaALsEUt6hbO59gcXMLviOVS6gxg1/MYkq/LI30UCHUEgsptaBsb3gQieWzTrJy5SrMwLKUUr0igdQLNXUQAb3vtsTi8yg9xfrhSyuZeN2MRRi0YGnR1IEJVSY0N6AdViPUC11oBJxpyWYnXTHE5kkmkkkMx06Tp6EBux1KpcrHuFUgBLFCEV8S8NchZYV16dpYQQvNjLByAe2oMLo7MGddtVgbnftPyaKQ4lD9jG0dH6HV0fvg8ePxgBmDBGdkR6JBI9dtwCQ1E7Ut3RGLz5dGIYqpI7EgE/ripDthVgRtC5T9nHHEzfE3aVijxQ8vLRP35dknc1ZVCNzuwa+wx1vCB9pvgVswBnMnaZ2CmUrsZAvp8sPw++6nY7FPs88cpxLLavLPHSzJ7N/UL/C1GvbcemIaIspcZumvFfPRIUPMVXUAtTAEbf3tsWMDOJ8Si6omNsy9r03ZqtRIFnfYnfF1RAclnSBrDKGropjoIdlKovMBoAVZGnVsdhjbw+cAxoOW+nUQjDQx8pJCnp1rt1avU33vAuRjGOtGiJYlmQhRepixOmlINb0rnrNkbkWJFYSHYsgBB0JZ1MhChGQaaIJBJS9zvvQEIkOKtEobUdLdVuSwohmtWLFW/Cqorn572L+X48mn70iM1Zo2vwA1bnbt3qrq6wIyeRnYKYXMdDUVKaV6u6FSoVqAHtp7Chi1FwNpSC6GKixOkpXm6QAuxGwJYgHYDezQhaM4pGYY0SrKxVhdbCEg323LN+h+cFOB5+y0Z7jcfTsf+B/PFZoHhkLzMBGxt5FFAnYAOK6UAsWSRu1kGqMDIIHDgU1VY9vpgQt0kgUEsQABZJ2AA7knC34i4kp5ToweIMQzIQwDHSFuj7av/wC1i/xvd4lPkOo16FxpKg+9DU1e4B9MC+MCEIWlRW2qiBZ+LPxZJ7AAk7A48/jfr4wOKFHsy7xjXda6uaHasN4QrMZdkiOrUDUn1ckEWSBQtjsPlR8YtnhiRyOcz5Wc6Yl6mmOssvQCSVAPsCezbDqTM34glyrKYIVfmMFjtWYh7ocoN5NVsq6r8hNAE6eocC4IYrkmbmZhx1ufT+yvso+O/wBKA9CMY6uAQ0tkXnZw7+uCy0sK2mDmMoEuWFh1hK83S6gbkq8oO53jXQOsqFbZfNj1cy5UkkQ7DUykMRYYOrSNdENuCWUdqxYzuYj5hBhYBGNblkcU2qk9KPV5StgWR3FHIPHOgKSNmuUKJjOqiw7EAoi7dh1AevpghPleRrHTCNTNINWxXX1xxhbZmXQhNBS4Diz3F4O8K5SxvJLoqNzpckMAo8tMbA+g/Qdhpzs8MComh5pWH3cJon6lR0KPdq9Cd6OF/jfG4YHDcQYT5gUY8pFukd9tQ7Fvlr+AaGFuqAJ1Kg+q4NaJJ2DrmmA8emzF/wAIgSId8xMCFr3RNi3vZoe9YCZziEEjiLLSvnM3T6nA1qFKkGyCkaJdeT1ABBJ3G8T4JxPiygyBMpAPLGxbUfYsALJFeun6YevDXhmHJRcuIbnd3Pmc+5/4DsMUaXE8OP6C1VKNGkz73S/cLgd7tvcPNKOXpmbo0lX6pAmm21+uqirsh1C22NrW942cPduejK6sEYh2YBgA2kMXYDSxDA1T2CbNjsxcf8P8xhKilmDAsmoANQIUi+zA6eoEGgd8Ck8OSFSZFSIDe9ekr27MNZPrvqX8PtZeueiE3Gppxpy40tvdBZKWtiG1CO9VjzH88Us/wl7DZmbc+UWWIFbgBeWoHa71AmvesE+A8OjWV5FmEkhWmCk9rJFhmZu91RA3O2APHeKXK4kZAAxABsFdOwPYjeyb9/ijjDja76FOaYBcdJMDmR6qzAHFNXBJE0FEZjp/qUKaPagqqK29Bgljn3AOLqM1EiSrTMQQpB2Kk6dwDWoDt7Y6DicFWqVqWaqAHbYII5E+ql7cphDeOZ0IgGoqWNbe1G7IIIFeqnVttfbC26kIoj6kALLHYcONWomNwRqayx1ghlUDps7tudyCyjq2I7MKsX3G9gg+qkEHaxhek4ZyDRVBGdvURbmwSo/lsGJa/XanXZcbFRZQTNQ0G/6brVsALUDSZYwtgEBSQbpiQcaudq3fSrFiOdGdq0qoMgOm2JZlJGllpqoAnHscUgtVDIaGqO9VKCWHXQQ9z5iL6hraiBoZthzGYtSqzCkYOE1EkkWCTYVXBNKSp3AIhEosysemSUBY449MRTeIehIb8JICqAwAG4BOo4vcDyTImppCddvo6Sia2L0pAsgXVknYemFfN8VjgPMaW4nHZQ2tmDglQrGgzDTRLdtR7veM58zAdbRTS5ZxIQzIjhK720bLyzt3NA7HfEFwFlMJ4xQyPAoIZJJYokR5jcjKKLHfc/mSfrha4d43dGkTMKHSJgjyxKRpsAqZIzbAEH9bFWMN+XzKyKHRgytuCDYOIDg5SWkKnxjhzyhdDldB1UCy2R26lPbvsQwPqMAZuGygVOobqU69OqwFN2yUdReiC60owU4l4hEU4jtCBG7uCyqRVEG2I2Au/hgfTe14f4oMxl45QwbUosrsCfUgegPf6EYmRMKqVsv0hRCShCaVjPVHbnSADGeWxFWNu1bE7YJ8Gly6kvShmYGlDNR0DvpXTrq7obb/ADgjx/LIImflo0nZdQAtjsLP/X0vCxl0DKyyqmoBmClka1PmXoA6QWobWNQ+h4v1X6p/ihrBLj6f1MYzMU75bNrJek3XcUQR9QdxiZnNpGAXYKCasmhf17DthG/0ksbhg8iitVEMxFixTBSNJ76TqB2qhWDnEM4ZuHNMQEKrzlJBqo2EitRo0QoNGvr64fgMc/Es/wDZTLXDeCAe4n09UOYAdUTzXG8uoppUOrYKCHZr9FRbZtvQA4HcLlOWnGWN8qRS+XvulbtF9FG49ht7Ve4VwwKeaWV2YdJRQqBTv0gE+bYk2boegxW8XLpiSYd4JUcfTVpYfQqTjfJy5nWQ0S7LvVvj8f3Jcd4yJBW5pfMAPcpqH54S89I0h5khA/8ATTUBsD5j8Ajv22vsow+Ty2dNWPxfN+n/AH8e+OT8a8AuvEIo0kRxLIsgZh96iqunT5aK6VYg6gD94CtkHGLE4NjqwxEDMBAnfNv2ppkn7eo2o/4Z4Y7N/FaeYIzpjBFXuBI4X0oCgu52C0Sll1yGdaQva0ATpYbhgCR399rqh3FX3wNm4ESeSplWHStU+lVA2KrppmY1vqJG/v39h4MkWXKysY0jJIdZXAob6iCdIJJNrVe2NlGl2TQ3zO87SqvdmdbTYt0sMk0rxyqP4cA2K8/alJJoqRZIA9gdr1L+d5UbnL5CIMwbWwBqGNuxZgKDEV2YlQR6sNONub43LnG0QExQ3Rf/AFj/AAi7H6+w3Yr5TfXhEEEC84rHCK1RsR1t6cw/jNbaB0/BAAE5y8faYG/29/JXyBh+4Sd3v7eapcDyTtqbLtqZ/wCZnZFvV2sQKfMNh1no2FBwNIvw8FyWUmEhS55O8rhpGJtVJLGwlllG2kbgD2xrXxVJOayWXMg7c2Q8uMfsWNe2x+MaeMLmF0vNyWKqzArFJpB1KdJOthVDVbLRKrWmrFmZSPt0VXF4N9euoRz/AE9DyxJrGg6aNH8ZKrtV7kVj2XjsKsFL9RYoq0bZgCSAP9ki+1iu+2FEZpNCaQh6QCNSUoWmXzMxoXYsA/ljZz1EjlQWII0sOSdZ5np922mvNvW523vF0tHj4wywTUzFRtsVO2qit1sLBB3Ow3NUcDvE3GEf7qpSoCs5jG9nqVbuwdO9D3GNIlbRZjcsaXQEF6NG4LCADv0hdh2xjmSrT7R5lA4XmOoajQYWVMZsgBexBOrf5uwgGSlVmF7co2ofw/ivKljMaZlmZwDrQC1alYWSDewbf1Uel4WeISRpmc0JMg+cIzMpMyKWBBIIQkjYx+UgbY6JkvC8LHUsmYBVgeoaNxv6xqT+WPJvAq65GjzWZhEjtIURk0h23YrqRiLO+xxWr95lThM2GaWs27/ghInh3PA53LcrhLxfeUXZKoFSCb0/hB1d/THYsLOR8DLHMkpzWakZDqp3SiaI3CoDVE7XhmxRohPdULzJ/f7JUxCMTExZUQfO8AUjpRWX/wBJ/L3B6D3Q2AaHTsNgd8CcxGYzsNQH4JG5cgs9RVuxG19LaNzsABTdjF0B2IB+uBCToMglltTKSrsrnSKDSN1AUACU/FpvqPf0EK2cjdUkmhaIo0skyhhJrRwFULuGGlkGsqexO2lcNnHMlKx/8uqaxuWlBKkEi0AFGyN9V7EAeprnmcgMebWSXKSCRAEXTK5VVIW9JHR3LbG/LZBJW+bWEVZNx3JjdE28FyrvEumWFsxJGwln5AKuNYPkBXUApKgsd+5HcYH5jw0uUnhE8sr5Zmuw7RKsu+7KhAqtv7t35TqYvD8b6jz4BCaHKAfXSLtTMNtV7/Su9HBrP5BJo2jkFq3f/gR7EHe8aabc1MEa9WVmVMhg6JU434fLzXpEjWrlr5ZCEgNGSB1I4Sip2IJuu5N+HsiIw4UaFDaRGOyAKoFVsQVo/F16Ypw5bOZUBUCZmIeUM2iQD0F+U1/3Wwxn/p7NHYZFvzlUD9axDQQ8uOm6D63Cgs3EeY/aIcb4UZ0UBqKtqF7g7Eb/AK4C5LwUVEgeUtrUAXvpYEkFdhQNkMPxCu1Ysf6T4ge2UiX+9MD/ALuMhx7NJ/OyTV6mGRZD/h2P74H0qT3ZnDkVGRw3eYVd/CcrXcux9BQ/5MeeKMiYuEzQ6rqPl2fYsFo0O2k6bo/Q4M8K4/DmLEb9Q8yMCrD6qd/z7YCfaXmAuTo1TyKpB7HZmrsfb2/TuGBjWguaT5k+pUsBLwDvQX7HePs0L5OViXgJMd+sV1QsAnQ23bsyj02aPHP/AMBP9B/vrjkeRlbLSLPF0cplaiaDKaLAml7qa8rHqHxfUvFfFY5eGNIrCpEVkBIs9Smtj3HY1iC7Mwjgnvp5KrXbCQjmXiNgkex/Y/8ARf0wA4Ef4jP5if8ADH90n+R/3WP0fB7iud5GXkk9UQkfJrYfmaGBXgjJcnJqzGtZMhJ9tgpP1RVP54s+7wPH9fvkks+2m52+37PpzR7MZhUUu5Cqosk+gGEp3k4jKCQywKfu49wXN1qcjsBvv6eVbayLLynic2lbGUiYFjuOaw3AHx6/Ao9ypXLi/H2Z/wCE4eAXrSzrQVANqB7CuxbsvYAtsFvcHXOnr8evdqxjS2w/Lf8A/I9/Tv03cQ45HkwIol5s5oBEFBf6RQsgeyCybv1LYx4d4TaV+fn25sh7R/gQH0obfkNvcud8X/DvhdMqNR65T5nPz3C3uATuT3J3J7UbxcMLrv8ALrXrvVC8MtT89vwOe/cqGX4tl9fJSSMOvSIwQDtsQq+oHbbtjR4h4xBAqLPIkayto6yACD5h+hq/Sx2wN+0E/wDlgugMrPTEqG09JIIsdJvbXsR6b1jlWe4dLmtPNnnlRAeXr3oHTdF6JuhuQfTfDC6FnzAaro3iLhkaGmzDvayNyy8eryAdgutlIFNWo/vgTyQsyuxkReaCS16hTMS38sLqDOBW+7Hbthdg8QtlJhI2XyyhQQwEMS6lPSVDRrqDE13J+hw/57hAfLxTwRO1rzOW0h21JqrqO253re/Q7gyDKJB0TBDxiHlqeaCPLbbMTqC+Wgb1ECqG5HuMbZOLQrqDSIuk0dRA3ABPfvsR29xjnsma0uGVBHSA6m1gAXEdi0i7FSvrsSvfTvmJw+lmVXuRdemQGwbD0pdjZ6eo+lj5MqV0LLZ+OTyMG2Dbex7HFjC3wGPKTAnLmQHShIDzJQIJUeYDsSdvfDGooYEL3ExMTAhTFfOcQjhGqWRUB2BZgLPsL7n4GMOLRO0EixNpkKMEI9Grb98cuXJVJG0ue0fxBAUKgaVlkVgoLnVIgplALMwDAbg1jm4/HjBgSJJmNdncCrsZmTfxHin8TPGkXNWgxR+qLU2xqnUE9IY+gI1URWJFmZFkCmSUMJKK2h1eVyDqk76VJ2oDUdq2IDhsZjVnRGtCs7E6i+uOldHYoqtI8WpTpveySdVlp4hOus3pK7MrNDrHUt9JDDfSv+WJ+n4x2IDg8AOadl7EAjaegh7Y0WiQyEFkeTaNdR5q1sGBeubQsgH/AGCCeo4ySfMjWA7EtIxDHltpBYHRoDEnSgPybParxozZy7CneFlIIPVKq+ZSSSGK2WC9RNn3N77HVUXVrRApd7tjWutdjR2OoGj617Y6KorGV4nOZU1AlSGLAKxAGo+WgNRHStn09Ae5KfjQX/VTt/diY4DpmCIgFY6iFjioUQHUMWa/xqgJrbsP6sDG4hnIGa2kaPV0kASUNR813IaUatmHoO5xzcX9ToYWoKVQ3IlMawuEhH5PFir5svmgPfkmv88SHxrlWNFyh/toy/vVYocN8XSOgYIsgtAaDRNb6SoCtrUmmH4xXrWGiWBWFMoYexFj98PoYlmJaXUXSBwPwggN/Ic/hY5bOJILjdXHupB/yxo4vxRcvEZHVmAKilAu2IUdyANyNyRgVnfDuUMlIwgm9OU4Rvjpv/IA/OKfEVnijaLNj+IyzCjKnS6D0JHwQDd7Vd3thpe4C48dR4qwY0mx8ND4bEF4vxlsxIkiosDIbDqdUh+CaCj6U3qOxIKR4i46M1moYUzTTMS2uMyMykgg3QZYw2jmChXeq3wzL9nywI+dTPT5mjsHICiMsAwYV5lHVfT27DCn4dRctxDN5YqoEw5kbEDayCu/ell0/FB/cY5mWqKv3vm0iNN198W8F1GvpCmHU26GDOo2+E38UXXw9OIuY4RE0aiylb0ldBcqKfSaY3q9TtuQNSDXBBG9OI5M2u4JAAlRBWok7hCe/wCI4YF4jI+VMAVQroEMhZi/L26QhFBivSSDV70fLhd4c4ph7Sz/AJasxL/0xWtXY6m7IZsJ8wnYenU7VvaDaY8itfCvEkojzXDbJIlR4ARemNgzt/sLIENfND0GPOMLNEsEMM0oEj6Xt2IKBGLWt6PTtVXXpti1w3icDSxlVHMmDDarqO7s+wO31ON/EmBk37RrX5tRP6KF/wAWMVTFVC8bIHnqPVbKeGpwQLyZ7pg+itjxBmf4cZaN0VBsSFKuV9QWU9yTZNAnezuTh38A5vLPA4yyFTG/Ll1UW1hQdyuxFNtVAbgAVWOf+CvAeUzqTh5Zkz0cmqWWGQrtJbRgKbXSFFURdg79sM3hZMrwiOSBJXzc8krSPy01OzHYA0dIIAFi7sk1vWO1h2ub973yCLLiYp7HkspsLSDfrqE+5icIpZjSjufbFGXxFAp3f1VRQLWWrSFIBBJ1Dt6b+mA8n8fmkZGjhy8TgqRIDK5UijsCBuPQ1gFxTKHLF+dRANpK8caJqILCqiI1FzW5sHftWNgdN1gLYT5luKxSKGRwVNAH3s0K9xe19r2wqS+EstJIVizLrqJ+7UIwXsxAtSQBY7nawPYYoS8Sj5REL2bBGkqNwyH8CBh+LYeqjve+SZzkssnlNsVJ5aCnNd2ADEqqdjtibEKlii+Q4fkYhzWmWbQNepypCA11BVAUea9VX1GjucF8z4mgQMQ2vRs2gXR1hK+uo/lR9sLXB8nl+WGBcEdPTGu+k7XesVsCFc2NjQOLJSIbLFqI7cxiburqOMaDdDt7DFDUY20qwadiM8Q8OwunTHGpsEHSAO4JG3of+mx7YAw+EJQrBRlmsKAdIsaQPxCOzvZ+LoVQOPeK+H8xnFQHSgj8qNGBH6UdN6wRWxvazj3wt4LzWXnEs2b1gXcaKwU2pAs31EE3bA9vTFW1HOd+Nt/wrFoA1ujfAOD8nVqjjViWIZWLGmawu6LQC0Nu9XWDOJiYcqKYmJiYEKYVshAFMsRAuOU1/dJ5kf8AhVgo+VOGnFRuGKZTLvZUIR6HSWIP16jjj/WPp7sdQ7NhhwIInnyTKb8plV8llrNnsMC85mGEr1smoVqmlj20nVQ1AeevYUD8YuZ/h0jS6lMukFTQZdO1bAalIBrfffGAinBF84gMTQ5Y2IG183+932GrYChhv0z6czAUezaZJuTvPsoe8vMqp/pEajdkHTprNb7qb1DWez0Nr2N+hxhmM3A1LKzaGD6jz5CVFUBQPcgncbe14smLMDQPvQqkagQGLDTpYag7EblnHfcKO14lZgACJn2C7NHd0VLWWI81Ear2vsfTpqi1R5AnTzEAXlBaNHUzgNKx73Zpd78p9DgbnOAOqVlmo6mapJJQAWYWQVb0UUFII/e2XIyCCBVzLxo1Em2AAsk0LoUBttsK2xrzeay6x8znRhL0hjIukn2Bur+MeO+qfTMZ/odiqDg7/iRuERBkG3j4rSx7YylUuC5Nmmp2DiLqJChQZGWgKF9ltjZ7uhwY4zxHkQvJtYG19r9L+B3PwDgPw7jscMAZwxZjrc1pGpj2DPpVqFIKJuhilxTiDZwMvJddCF0RqJk3CvaDqXpbT7kO23bHb+n0m4XDNotIzbdPyOvl6BLdLjOxCSRy9UrMS+5tyACd9wNifc0bPxQHnBvGM0ZIP3sQNdVkgfUC/wBBt6KcaeM8KkMacs5XLgowY5gvzFa6HLSze1HfV2PcYteG+Kw5WLTJNLm5G8+mNVRfhAwQ18mz9O2NUNp7Y65pwp52y0T5/wARGbLqVebKC0Zany/ujA7qFvYi6K366ezKeV+IZ1SXJ5hm0gOYJm2J0MSrN3o6SC3qLrD43HHVXly8EgYKwjIDEAlpH0nSpBUhl2v0vagcY5vw3w+bNKZMoGZIhpkcHS4GxLDymgB1NudQ7ijjA+q0kOg2nTQ22d83T2Oc1pYRrG29jbyQ7j3EIeHuRmJGCMdUbEFi17t5Vqw9+2xXChB4py0atKWOiaSUoQpO4kdqatw2llNH0Ix1/i3A4czAYZkDxkVVdvQFf6SPQjHIM/wqfw/OZIwuZyswK8t/cC11iqtSfMO4sbXhGGZSq5gZzHmnuxVWmWkRAWXhrJQ5PK5bOTy7z6gCwJCDrOkEf1Elvy+MXcy65yA6JFYSMGfS2+ksCV28p0AJuMPUMMGcysZaJGikVXCFQVFixQ9KvChnvsxyUzSPlZHyzRmmZDaA1Z2JvYexA7+xqXFj35ySCDukJ9N7qTMkAgjfBuivhjh+W5s8MTjIQPUjoZLeRR0D7xiQEBPls+YghrFdL4Dw3LRJWWCEdiykMT9W3/TsPQDHKvsu+zWSZ48/nJhPE8A5Shm1AsezkV5Re1nc79sdFzXgKAnVEXhcdmRjf7kn9CMdlrXiCQCd/suS51N0gEgbo9bplwueLeHGdOXLGGgsE1dk0e5BBWibsA9hZHbGn+D4lDtHLDmFHbmgq37f8WOPRxviA75BT8idR+25xNSHsLXAietQltaWuDmkW4x6wkPLeACvMCRysuo6dSatvSmDLY+KGHTgnhidIVBZEflgdQZyDQ2O4IA7UGxvPFeJPsuUjj+XkDD9AwOPRwXPy/zs2Ix/TEv/ADUrD9ThLaTQIAJ5esJjnPcZc4evpKTuK+EOOzTFBmsvHCOzR6ksWdvK0gI9tVdt8MPgPwXmOHJmTLOJ3lCldm8yh+5JJN2P0wVXwPEd5pJ5j/blb9gKxUHhKCMh1gJ0sCy27Wu4ICkkGrDUBvp7XQxpY2NgCS4jejU3FraPQQUYGyPQ9NC996Ymq3r0xRzPGOXH1Sa3V3JUuiswUtoG1AKaXevXfa8CJJLBMJyrFtejSkbAdVRlgtuRo6qAJ9MWkmmVGro1MwGlOXoDghVGvlgshog3vZ7erEtXYeIsJddOQ216iEN6QoXmaVsG913Psb2YsJsYLONMqB1Kdrle1VhXT/UoII11V7WbwRj8VKEB0u43DOQEGrbaib7Eb9vk0aEJhxMBuDcdaZiGQqDWmusfiu3UlewHt39cGcCFMKfijxucrmYoBGDzADrc6VFtp7/Hf537VhswI4lEOYoaQgNqNnlgKFAvSShOo3fcbBje2KVGuc2GmDviVIIBuha+JZ2HRob5SKSQf4lYL+4xrfjub941sXuEXb3/AJzNXzpxlms8qMv/AJdCFbq5jnYX3pxTS0D73a0xs49yvF5wDUcaljsY4309qGokAG2B7H8SizROMrMNUH51XH/qByH7Vy8bGha2zGfdlMc8QQXq0wNMG7UFI5Y99wxH6YKStPqFycvUdg5j7dz0hSSQL2D/AJ+uKDcYlFFnTup6pFVKZ2RTaMWolkABFEiifXFfLxrYRpQLVjre2Ol9YI5jcvYkFglEjY7DGtrcohUJlacxw53LwrJlWZ2/mazzSdRYFgo2IKkVddNADyj2XhGWgDfxWZRZndHCp3tVZBSEs7WrMCTfp7YN8L4HG8aSOCXO93p33FgLXSQTQPZSBjDjPApSunKcqIUS1XGS34SXQE6R3I9dt6sHMcPTp5ntbJM+M66lTnKXjkYQDJDkz0jefNVAgHvoUKSP9kYtcH4MMwWU5odNa48rHyV3ugWA6ht2O+C6eDYmF5hpJ3rdndqBr8IFAfG14M5PJJEoVBQ/cn1JJ3JPucXbSM6ADrdH7U9o7Z7lCo/BmWQdEYDd9RAcn667H6V+WPJ8hmVQxxmNlIobaNvY12B7Eiz7V3BqWUKCWIAHck0MV+KcUjy8ZeQ0OwHck+wHqf8As0MXNNovpyRmc43ugk+cjygHMkEsw2SJSAdTdzp3Nm92PvSi2AKvxHKyxxXm4CMvdo0ep+SobUEnRTZiG4DCwoPUAVBwycJ4NK8kM7oIyupqY6idRY6qoaXYGmJvbatzVzxtnTHlWVd2lIiUD11dwPkqGA+SMJfQZk3AaR1qrscZiLylfhmemI1xzJmYzrOqMh9y1rQHYKLsXdkDsoON+b4vMfIm/LRgsgIYlmF2AT2X2GxPfasVYfBOTlzTCSJNOVhVZJIyYmeUjUzFoyrGhfc7HHnhvwTBJlRNmGzTcxiY4xmp/KTSqBr3Jom77UT2Jxj/AMUnXktHbZb9XQ7ifEJEVxmpVgHT1EhU2JDKLNsCvoASSe66cDZcxJmFiDRzx5ORVjnzWhlMyAXUSMdQVrI1ncgsFB7Yd+H/AGb5fLpI3Iy7O2o6mRmZVI2Alcs9gfiqz32xb8IZsNw+MTIzIQwsrqUqHYAULIAG24AoY0NwoaePLZ1qg4jMOHO89aLTFwN8sBPw1g8TAEw3asvboP07XuK7kDTg3wXxJFmbUHRKvnibZlPrt6j5/WjtgFl5f4Bw6NzMjMbDKdWgn1BHcH39R/aHWy5rhUE+lnjRzsVehY9irDcfUHGinwtvHt1zlJq7zfcffj1cQq8niBU5mtSNGqqNkhSBe4AFk7UT8kEECHxJGNIKuC0ixAEAHUy6vf0F3+14BTtDCWR7MmqQ1JOy0C2lK1Nurp6i7prOxqCRHZCkbtqdTKQskgZdDWDZK3rAG52Bu+4w9Z0Vl8Q3pOyDVuGIs0SrDfYENt+R37Ys8CzLGImUkkUWYggE1vX4dO34TX0xnFPl4iABHGx/CAoPlLUdPrSt+mNWclhzatlnBKyJ1b16kae96gVNr8b+owIXOvHH2ps7cnIsVW95V8z1/R7Jf4u7elDc5/Z5xKZpJIZ55HOZRlBd2fQ4ViCLO1rq7f0r9cX/ABH9l1qP4RI9asCD5NqIYHvfv9a+cM/hXwamUAZqeat29FvuE/8A27n4GwwGnXNYGbbfZd12IwX+Msa37tOOwyT+v6gv8aCv30xjDg0paQqFYkjSDFXSsiiw2w0+2PcmIQjGMFlJV7WJrJXsRcl7WdtN0DYIGCGZcQzSruoNFBzDGtaV7G9hqMnqBsAMU/4skMWMDFWHcSTAKGIP3kh0XSn1G4I2onG9cJecMliaNjypAyMgSLpDFbDGhEFYFbbuav1NnG2Hh2aYkrGiXeghQjAFSBqdy0h6iGsAbitxhezvjkxl4S7ynRoITTGq6lAsMhIJs2DR02QRYGHLhOcnEAL8pFVBu1sVAA76aVtiOxX88GwHepgzHWgPoQfFHsrq0jWAG9aJYfqQDjbhUzvEZXQ6BO1qaYkZdQSBRA/m+vamww8MldokaTTqYBui6Fi633P12+gxEyrOYW6q1ijxhYBGZMyFMcfWdYsCvWvU+3r7YHeOJMyuUc5T+Z+IjzBN9RT+12+aut6xy3P8ddRHCxz08crgyxSoSzBOoiM2T5gFNehugQMUc8gwAtmGwYqtzl1puNsbTw4SulcB4zls7DMMogQgFCNIjI1AgG1BoHevXbtgbm+HtGxPkYOmnfSuyBC2t7/CTsAb9he9r7PIFKTzkaJJpLaPQyCNVFIoDAEgAnqqibHpjzjmTVJT92sf3bOvLvcRurdgqguduknsPjFmzF1nxLWNqkU9OPPdN9qGZaC9BYCtNMVYk6dLMdLhQrEObOpvQ9wRixkM3AubjgkHLkaDWnWblrqZyy+opqF+jXdCoY0QaTrPppDBbViNVBi7NtK7UD6MBVUM1URuHMYhGw5k7sLCMrBRLICwBonR2obb3cVJy2SQvZPFhLoIGJVZ0izCMSzpzK5WktvTki+5o7DucOGczixIXc0or0J7kAdvkjAfLPE8S8qPQGmQik0B6YEuO2oFVLAn2B9sEuMqDA4IJBG9KWNWLIAINgb2O3fftgZMXQVUfxRCNW/kCljtQDLqvYkmh7DckAXeKuZ8QyMSkMe4JBO5I3AFrp22N7+w771Shdy1KhkXV1FmZ7HUDenpugmzVsCL2BOPEo9KsZJGCnp5YYULK0Ai7Ciw3LjZhd4uoWMiyanaTMHUBrKag5QDS3TGvoG0tZb8qsHcs8cGh5hJmZy7xxnY+QEkqCQq7Dc7tq9TV4p5XJJp8rICgCLpKOrE0ObvaqR6NYokWdseZnhrRZiOPMqk0RZxAWdjoRIhQaMroJ2825s38Yx46saFF1Rokjlx2KzdYTnDnFZEe6DgFdVA9QsD6/GFjiedWTOM7bxZJdR/tSt2A+bAr+0pHrjUuZaGBZJU62KjKwczm9RUAGyAdrruQPTdsa4uDnVFkr1G/wCIzj/1E9lv5O30o98Xzl7RaDuO/YLefcmMEXPW/wBu8rVmAY8gFdgsudcvIx20q3UxPsoSgfazix/42ykCruW0gJGqigq0ABqalLEDeia7e97o4Bnc7MW3ihjaFf7zBlYj584+mjCPDmJsvOGj0hlILMV3Li1ZC1Xp6fLdbsRvuEVKxpXGmkxOnDz8ld5a1hc4aQYHH2sjXiDxvm5kEMUHK5/QurzMG26dWmgfLqCsASNxhbl8Pz6ly+azmpkARY0GuJWqlBBZPWgSkbVvvd0f47xBnMOeePScvMIsyo7dDB0b4o6kO5osNyBeMJuOciYqk6jmSPKHR71q+kqWVVc0oB2ZSbY7V1Gr3mJudPLu+2PHSLpZquytNMeQk80b+zSUS5OSCQWqNsp/okGqv8evBDKZlshIIZTeWc/cyH8BP4GPt8+nftehc+zrN1mnUEurh7IWuzalLKB0DzgXXcbDtjoueySTI0cgtW7/APUfI98aKMupgjUW6702qcryCLG/d8hAuO5N1k1LIVWQuWrUCKhokFbJYBbUVYJY79hVzEO5DyhrpiaBs7DzFkoU4Owpd9x2xMv9w65PN9cLbZeWyPjQSCCGo0CCNjXqMaPGOSOXiLRR6wsZIV3didFFlBYtp+6DMNIslO47HQHSEgsMgDbosonhEpDE2WcNI+lbZCArUE1UzXTA1Snf0xo/0lyigEB1dJH3UzC+ktRJIXqJUe5BPsD74azazBxloZcokwK/h1DptZq30k0UJa9XQQTRxnxfwzmGhgjaRndCGaQWSCHsBT57UeVjfbc+4XHYJVHhzJBFwmPgvFOagDgrJVlWFGr2PYA+gJHr7YJavTCXwrgE65ZYYvunjWi3WgtpWkIUjf2vuKsHvj2TWcw8ejLvsqrLmCNa6BpNrsz6iNa6SvmO/agOMXCqDIunPHHfEfDpszm4XQq8SiNnAmjsNrd3uMuG1LrYdr9u+OpcAUiEEsWssVLG+mzpP0K0a9LrFbjHDNb3yzIHTSSGClWU2jWTY8z9gfTYjFK1PtGFvx7+ibTeabw8bFy3iPAcy2dlmMEvLaRSGC6ulT3tbrYDDe+Zkliy+XCPTxxtM5BQBAg1pe3USoBUjsx+RjHg32SQQyc07tdi6kIPcG2UKTe9shP574acnwHQoTmNoWwoUBTpskAtu211alfpitOlkptpiwaA0dwJP7TRX+7ORc37iGho74DQe+VozMwQjUQATsLq/vLNAUTsvoD3wQ4KhGWhDAgiNAQRRBCjuD2PxjblshHHehQCe59T9T3P5nFjD1nQ3jvkW2KjWLINdlY7/F1+2OYeMpYmzsFTVpikOsS+VwkjR0dXfUO3933x03xLBry7DlrKRRCMAQSO1g7Vfr6YQpvCKLHlF/h+Y3PV52WNjfQ5NkDZA5AobdtsQZIgLp4J1NrSXG/x14ozwbiCsUaKRWleO9CyhjuoZhRJF2O5Gxq73vPjcD6jJKwiVvV1hHqQBq1k7BlGw7qDgnwrKBZE0w6Nz2i0ADS3wPXBfiHDVm06iw0tqGk0bqu/f9MWKyYggvkJQGdjNoHAIDG0ZxXUqHSEjAJDDajdX3sk4RCMSijbLpIRxSydfLoIWZrBWxWkdIBFdmxPD8I9GI9mkdh+hYj9sWsvkY4/5aIn91QP8sQs68iy3VqY6mqhtQA+Bv39++NsqqQQ1EHYg9v3xqzmfjiGqWRIx7uwUfvilw/jkOb5qRMTpABJWgQ1gFdQoiwR2rbFcwBiVMHVA8y6yO7CYSqHJjRHLkUU6Qi6Rsyf1CtRH4gcY6+lTFpGoDVZKlTpoClFhgSBpdqIBG1g4IZ/w4qCMRBzVggU1jSQLDEIKaj6frRx6vCig1yOqKtNcjagCNJsDpCmx7t3I7GsWUIIqlpVWSQCt9CaQNLGmVdIqzr92JCgGjeL/wBoEsISPmxmRhrKKDR8h28woM2kE9vf51pntZrJRGZh/rnGmNTQFqoCqSAKugdh5u2CeQ4CkBbMZmQPJ3aSQgKv0ugK7XtXoFsjCXOz2aJ47PlNDALv8tvwh2TVo1bP50aWVaii7aB2AA9Ga6A772dzS2YycplJszL/AD5etvhjtGn0WwK+uKytJnsxDMBWVjk+7BJHMIU/eFa3Udl/X+oYv+IhzMzk4D5Wd5W+eUAVH+JhgAgSOjv62cFJN4PQ3deqt+F+Ffw+WRWFO3U/94gbH6ABb+MKXiPg2YOZlWCEusgPdQVp9LNTMVUOJF1Dfb23GOhXjVayps1q67Mp7gjuCP8APA+i1zQ3d/FUVCCSbykDh/2dTspSaXRETfLvXZ27qNMQ2Aqg1UPbF+T7N8nl1aZVcyKCxJKkNt2MZXl186RXvjPwNCUfMshZcsDpVZH1EMo6j8Ct/wAx7YZzmVnhYwtHICpAIIZSa7GrBHuMMOFZROUXjqOCUzEGo0HTgEpZTINEpEMqB5LbSDywdTk2iBtlvXXWpokbHfBkcWlWWnKhXagHUportufNdG6sAkb0DYGFD1qikqpCqjEM4IoSaqBkO5J6SFpWHrWN+Wy8scQ5UpGoJSSHUQKagY2NDULsl/S72xZSimd4vlp4jFmRy9d9J3IqiGsDp7irruBW9HVw7NkMMpnCSxpoJgSvNUbjqBBEgHcXZHvvfuR4Sk6kSxmJwxI0AhaDAiunlncA7auws+gNZ/hKTxcuYahtuOkhh2ZSN1YHcEYqReQrA2gqzBAqCkUKPYCsbML6rncuKGjOIOxLCKWvnblufnoxRz/G31tqgzETvHpjYxs+hwGavudakGgSb7A32GJlRCbsVs3NFREhQjYENR79hXz7YV3Z3LCpWDEqC2lGAcsQNLunm1VWnsq1vRGc0rFWXo/mB1J76m1NpOhXD2LAArah3xKhM0WbUuY1u1AuhsNth9a9MbncAEnsN8KmVn5ksREykragiPy+Zfjc0RRULQv2JE/aH415ci5SLSx2MzG6A2pemuojf0/D6msLqvFNuYplOk6oYaE6pxiM6eper3ZfZTtvv5lG3vi1FOreU3645Wr8PcC8um7KW60a1UINJvQx2W7YbFmwLikRc2smXvTFCxAbrDaIzav6AEA9S6qJX4xlr4xtKmXiDGyfhOp4fMYcY8PLz0XaY5Abr0NYzxzXwLIIszLJzNpVWR4tiE1MbIIY+Q97ogNuBtjpWHUMQ2tMajUbrSlVWBhgGR3Qphf8ReOMtk3CSsxcgHSgsgGwCSSALo0Ls0aGGDHKeOccjyHGZZM1G8iyx1CqIHZtSRL0qSBVJIpPz/awyo4tFv4optDjddHyfHYJYROki8o/iY6QCDRDaqog7EGjgZnPH2US6kMpHpEpe/8AaHR/+WEDgHhmGemdygeVkjVAhPTpB1O1gFb01VnSQL2GGfhvh/LUhEKudYRuc7Sad6vQTpuwV8oFkVYG6GvrVAC0AcTJ5W9UwtpMMEk9b/hYSfaRLKSuVyxY/wBomRvzSK6/N8D+ILxiSi7NEjHfS0cQQbWWIbWBVnzk7emGyecxOU1FQsgKLsqlCi2FClWIU6tgG3O4PpRzQbQQVbSqktdIQgV112acEBmJIj3rbe7t2Lj+bz4W+eajtWj8Wjxv8ckn8Q8LyQo8ryBnDBC4BJAdW0MxkGvUWMfTZA1Hc+hng2YGTnWSUGKJ1OkO1uyuqSKqpZlZkbo8u1NZwc4i8eVKPmpylgxqI100pNtZAsKNrYaar533ZHj3D1kQQPGzzNo1p1MSLHW/fdhpFnc7Dsaq3ANDxUaD/Jm/cb9yHYoluVx6t7LZ/pTNT7QQ8lP/AFZxR/2Yxvf1NY8m4HClS5yRp2sAczy6iaASMbWTQAo4z45x2SIsiBA9Lyy5sGyAbC9QonYV1UcB3jkL8zNSaAyyqAw/1ZJYjQO+lBs7BGHYhvXRkG26XnI0smfiPFYssq6rs7Rxoup3I9EUbn/IepAwD4lwabORuc391EASmXUhjYFgzN2Yg76F2HucZcAz0f8AEEAku4Ik5lllcEFU1lR1FSSYhYUg1t3scf8AE0cM8WWYgGZH7+h2CC/TU1qPcjFjG1DQ4/iEXnKosfYAMqj/AHf8jivxjhrSGOSIqJYWLJqvSwI0ujVuAy+oBohTRqimfaRx2WLN5NI7ADCQnYh6cDSb9B3/ADHzjoOYzKxqXdlRV3LMQAB8k7DFQ4OJbuV30X02NqHR0x4WKTBlXcEyuaQ6PvJAKCsRQ5dtIOpQS2kki9rABfg/E1VliSQTWx1OKUKWVpBQ3J1bm+2zbiqwBz/iDJS5iNYZUd2lWg8UjKrMVUsrAqu9DuSL+puxlOIxHTy1mdLUOVUQovYHUYxrsA1RJHzVW1zXN1ELOHB2hR1MsMrDmXZYylyShVXSNOnsx3smtyf/AGwM8D5ApzZyiwpmCrRRKwIAAJBH1B7beuw2GM+GZt8yjQsOUjxaQYqfQx1ahrGpbqtz713GMfGeT1xxZdIlJokSudIhCabawKBr6djV4ax0gt36ngEmo3LD92g4nruWXFuB6GMm7i6AvV5nJC8pqRjqcgNYO471eKqgsyq5oVWm/wAYLK2nm9J7jZKIp97AtphVJYV6hIpApge9VTAjsbF2Oxwu8U4N/DxkpOFVmr740CzWAGaiCC2nYrvpUE7m0LQqcEJWf+ZoZHUutspou++xZSH6idTeUAkABcOyuCLBse4wgHMLVSBSgNAqUkSiFXfdkB3YtaAmjXcYtZHIzdXIJR2RHKam0gHZapihakqgyDb2NkQnfFHi3DecmnVpIujQPdWU2D3Glj+2LU0wVSzdlBJ/IWcV4+KoTROn5Ygb+3fv6/OBCUsqjqyglupC7NGmkLIg0lLshWqxWw3oAYvcOSGWV0d2JBIXrQagS16QgB7XdbbgbjBDjnCS7iRI1ZtOk7LqHUrA2asUCpFg7iiMCcqZDo0zsNQXSkkiKbemXoRX/pFD2D99RIEIxxTh6xQSSRxc2VEZo1ctISwBKgaiT39sccz+abOrHNr5zruMosUjXT9fUCbLKC5NWRtjsOQzgivXMjKRqFWQNT15y1EXfYDsfbFCbIRJmP4mGLqRGUW/LSwKAACkbgkXY9frjFisL25aZiD/AHrXitmFxRw8lovv4bR479VzvMeF81mxz2yv8OEFCJYmGura6UWCT09S+259Nua4Xmc2ypHkJMo1nVIFKrpI7NSLe4Fb+/vjo0XiRzKAEDRhnDGP7w0CBGQFJ7iyfb2wbbPxi7dAQAxGoWAdgSPa9sZ//FUbXNtL6e/jK0j6pUbo0W/G2nv4yuJzhssf4BoUaZwNM41RMisT5iU1Mq6STvRG3pjsvARKMtEJzcgUBjVX7Ej0JFEj3vAufw3ls7NBndTsUVeXRpSFcuLBWz1b/kD84Y8PwuDGHc4gm/U/yAsuIxRrgSI2nvPp3KY5z9q7NHNkpxCuYCc5OWVLbsqtr0ggsFVGsWO+OjYWftDyobJlqBZGQofUEsF2/I/9kDGmsYpuPBZ6f5hU/BvBGbLPI+iM5iaSXQiqyhGCoFAYVRCBu3rjbmHkLyKjcwA0CGJJ2QklIVC/1r1A76fnBtCGy8ZyxGgBSgXsyjso3Hp8/X1wsy51DeuRnDBVPMcEWwdQKRWUE6mHnWqHaicMaICqTJVjMUhYBuSDuVsLsVGxCKzUKarC3qF71iiVRQKduVKdI02C+tyXAU9TEHeid9R6CSwa2MwOUr6TXSB5Yl0jULErluwsCpAdwNgcTKQSyKAsY1NrDtbBKYUrF+8hU9up/X4YSoS3414OTRlBDyqrN7gkda+vTuVq9h27YVPDWS5h1NuSRGqUKpTSbdh0kmvc77jHUPtJg05QSbkxXZ9TtXb3JrCL4ARopyoRTy61Ku7KxAAF+XWCwJZ6Utfa7Hfo12igHuGgPwuPUpONUsB1P9TfliyhVV2MkQMbFbYWpQ6RJJQUaQwI1Dte+9181IRI/S2pSTQIVVJa9LS9BNiSQDT1WxGplNixJnHFGXWSKRt7FoHJbqpUYmlLLq86+ZTeNOYdyoc/dgVWwLXuSgqtQZD5FUKauwLGOCTJldcCFchBDt2VIxGzxAENSvrXSCOliSpqgWIPbVYGeNuHFuM5BvR9A/8Atylj+zA42TyJQlYs9dKvKQoJ0vpIPdWUgFVvXeq+wODHD2bOS5WcpRyzSK5Nd2iqx86qsehwqozMI4j1WvCVuxqF3Bw82kDmtP2gcL5k3D2/+oCH6NTf8hwy8c4UMzl5ISa1rs1XpYG1atrpgDXxi1PlVcqWF6G1L8NRF/oTjbizRlcXBLqVe0ptpnQTzMri3inwHLlIVlaWNgWCsnY7/wBGw1V3IPpftgt4P41qiZT99Or2DPzJAsZQAFSQ1aXBsAb3840/aTwt1zhfUxEkepLJIBWlZV9heliBXmwwfZ7kYYMo2ZZxpYHUzUNKirLfLbGv6Qg3Nk9mu/NhWl5kk24cFwaADMWWUxAAv7qzJLmJBqM5VCOlgBCo6W78zqIohrCk9IqsF81JzYpGiCNOqtECo1BS2mx1UCB0kj47emObZjxQGntUTlApGrSqzMIg3dlV1UkKSdxdKoNkHDa/EeXbAAoDaySZlI43qlUgJpU9KjuGoae+OfUovpEZxEro061OsDkMwimVzKZaJ8tCsjPAqnqQnVrPnGnzAEkkCuxA7YGZjICVgZEeVtN20bOAxViANtK0dI9Bu3xRfwrmYnV2jYSO7apZFVtJbYUGIGrTVbfoLwdxixFAVnS4nZbmfP0ttKfTOVsdRsSI0xKRulRqwdrscxlVlBCpRXmUxFPYJHUBuQX8FZrXFvl3hcABi6BS1AdyDuwsiyB27DsFzj8MdZklXYwuZ4VXf7vm1OAo7nnK5rvTLuO2Df2dtWWQaSoZRIQe4YkhvpYCNXuxxWjRFH7Wi2/edL8d+9XLpF0S4lxI3pogEhBqBAJLaSd9iB6D17+2B+YXShJO/bfYG9qsdrNCvrtubM8eLCBmUgaAXo9jpUkDYj8VH8sUeF8KA6mZmN6rJ2J330jp9fbE1a/ZkCLlDWyJW7h855ikAFHBUMpBsg7eu9AHfc7/AKCc9GqMkiWE1MovRSEOunSzqQg0mQ7+wANBRi3kp+XJIyqArS6NRX8KgIeq/SRSf1xa4ZnOWh1sZLa7AAC6vT3q73r8sNYSWglVOtkIGcMuohWk2OiTmPIt+gIy40i63o/rjFYnV1d0iVVBJ6EUsK/qZ2lFWOy3+orzN8FWSRBzGCm0VWuqtjTBXGrzFfT8N2d8FIvB8YBttyCCURQTYCnqYM26qoO/ZQOwGLKEP4vleTApzDWqtShnaUsTRrflgABL3ahTWThSyHjLKcyS1+7VOoJLHqYDqYgHcgADZXJsN3NYZvtLyS/wMcb9a85b1b30Se1fthJPhPLDLlxpRu6mRmcH1KhWatR3ArcE2N8cbH/UP81QN3xsnb3pBqgVMm2Otq7PlMuqLSXXfdi37sScbsAfBOcklyaNKba2AJ7lQxA/ba/WsHsddrswBG1OBkSpgV4n4a8+WaNK1FkO5oELIrHf6A4KDHuBzQ5padqsDBkKlwXJtFl4o3NsiKrEEkWBvRO9Yrx8AUMW1EWTsgVNiSa1Aa/U/i9cFcTFlCqwcMiQ6lQav6j1N/ia2/fFrExMCEH8XZAzZKZE2fQWTa+pepdvXcdsKXgDgYmyMpUaY5nXSXBZnRDZdgSOqRrY36HcemOi48Va2G2GiqQws3pRpAvD9yQVdlbSF+8jEnMYlmGjVoQq9ag4WhSACzuRprGWRBnMwImdn030hBdEEsoYIjABSNZYigavYOmd4cktBxdexI2PcEjcqfVexoXjdDCqKFUBVHYAUB9AMKTUA4b4VIpp31NtenbcADdtm9B20+24wfiiCgKoCgbAAUB9BjPEwIUxMTEwIQjxJ4aizkYSUHpOpSPeqII7FSO6nbt7A45l4W4sJllyb5cKnNjkYDUNLCWOMo67AEdPlC7jcWbx2TGiXIxtq1Ijaq1WoN12v3r5w1tSG5T4cEl9IF2Yf1c2yvhpFGg5SSS1ASWpFGq61OupXUWaqjspJoG8W08N5RWnCZVHdJogtK6nQzIGGosbI6ra/wBKw6N4dy5/1KfkK/yx7/4fy/rEp+u/+eDtXHafNL/zgaR5IJ4Kyqo0umPlakRmS2NNzJ17MTvpVRY70PjBfiLPq6ZXFGyqxFr27agjV+hxayfDIoiTFGqFq1FQBdXV/Sz+pxawsmTJWhrYEJGn4ZKsokjiYksRJ1ksYW0WfvACSrIDQBO7Da7waijLzs6tyCwS1PnbTq7qensQL6th3G1H8YvEGFEAj5F4hSqWd4YZFA1ksLFmqIbuCAK7djVih6WCMyvEhDEEkDc1F06NLEuVFDTtuGIuxffeqOGFVoUNgMe4VUpB8E7FYGEtwcOMSAMaZl6mYKVJrqH57+xNnvjbTKf5YfUSBTlCdz6A/F3W3rVXg8RjRl8iqEkdz7+g9h8f+3sKaoWpuERsACG/xvt9Orb8vjFnMThFZ2NKoLE+wAs/tjZiEYEL5y8Yfa1/G5latcrGToQEamsFdb+mqjst0Be97435/wC0LJHKPEglaQqQprSFaiA2q7BF3tftj6AGTQfgX/CMZiFR2A/THPxH0+liHh7yZCoabS8PIuuU/Y99pv8AEacjPbSqp5TgeZVHlf2IXs3qBvv5us4xWMDsAPpjLG8CEwrwY9xMTEqFMTExMCFMTExMCFMTExMCFMTExMCFMTExMCFMTExMCFMeHExMCFBj3ExMCFMTExMCFMTExMCFMTExMCFMTExMCFMTExMCFMTExMCFMTExMCF//9k="/>
          <p:cNvSpPr>
            <a:spLocks noChangeAspect="1" noChangeArrowheads="1"/>
          </p:cNvSpPr>
          <p:nvPr/>
        </p:nvSpPr>
        <p:spPr bwMode="auto">
          <a:xfrm>
            <a:off x="155575" y="-898525"/>
            <a:ext cx="2419350" cy="1885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11" descr="data:image/jpeg;base64,/9j/4AAQSkZJRgABAQAAAQABAAD/2wCEAAkGBhQSERUUEhQWFRUWGBwYFxgXGB0aHRwcHhocHBwfHB0dIScfIB0jGiAeIDAgJCgpLS0sIB8yNTAqNScrLSkBCQoKDgwOGg8PGi4jHyQuMDQsLCwsLC0sLCwvLCwtLCwxLSwvLCwqLSwtLSwvLCw0LCosLiwsLCwsNCwpLCosLf/AABEIAMYA/gMBIgACEQEDEQH/xAAcAAACAgMBAQAAAAAAAAAAAAAFBgAEAgMHAQj/xABFEAACAgAEBAUBBgMECAQHAAABAgMRAAQSIQUTIjEGMkFRYXEHI0KBkaEUM1JicpKxFUOCssHC0fAWJFPhNGNkk6LS8f/EABoBAAIDAQEAAAAAAAAAAAAAAAADAQIEBQb/xAAzEQABAwIDBQcFAQACAwAAAAABAAIRAyEEEjFBUWGh8BNxgZGx0eEFIjLB8RRikhUjUv/aAAwDAQACEQMRAD8A7jiYmJgQpiYmKnFc9yYmerIFKO+pidKKPqxA/PAhbsxmVQWx+BQsk+wA3J+BinFxfUzKI2JQgOAyFlsWLUNe43xU4VxDmASzUpjhBexQVtTrKa9KMf5C/c4HZfMSRlcw0EqBmdp2Yx0I2JKkgOWuIBfTZeZtvgQmfK5tJF1IwYWR9CNiCO4IOxB3GN2FibN8ni0aKenNQuXX/wCZFWl/qYyVJ9Qqewwz4iVMKXipxHOaIpGUrqVGIs7WASL/ADxYljv1I+mAfGHCyRRBr5hOsMb6e1abHcnudtj60DKhZZfjMreVCy70aXcAkXs/rV7Kcbv/ABAF86Mv1DKP8Uiov6E4HxZqLbUjoC5WM7dQs9XUoFbA7E+YepwUhgBvlyXpNH6gkHAhb04tGRdkD3IIH+KtP74sxTqwtWDD4IP+WBT8Ms6iihq86Eq3b+paP/f6jxGsmYaP7wFL6zpbtXq6sQDe247GsCE0YmFzLZ54pipYstGwSTuHYWNRJHTp27fS8MKOCAR2OBCyxMTAriwEQac9TgUgbsCaUfPezfei2JAlQTF1dn4hGgcs4GganF2QPcgb/tiiPFOX/rI3qyjAX9SK/wCx6YTJEshy2pmOolhVKwAfV7BrYEdqobBNt0akRiwhtdluizadYINkhrDbH4N98bBhRMErC7FmJaE9ZjOEKGRTIG7FSK38pJ70TW4Brv2xvRrANEWLo9/zwseGuIrHFM0hCxhiy17BTq0qLtaQmwN2D1dWd0nicvfK0qAy0SdWpSQNqIqjf9VhWrftkc3KSFta7MAUx41w5hXBKmwDVj3GFZ87mBUjuIwtm5RV0psctQGY6bbYC9thp3mTz/L1MhlmUOSSAI4RYo6NwNINeZjVsaJ71Vk24mMYpAwDKbBFgj1GBHG8xIrDSwVDG+5IUaxWkWRuTew1L5Sd8CEYJxXl4nEqljItAAk2DQOwO3p84XZJiBcul1KFHZ6RXABYEI41A0pY6dQOk7HuBhXVpZgWjk5TFkXptUFEOzKVAMd0VFMRfbAhP2JgZ4dzLPl0L6tVU2plY3/eXpb6jBPAhTExrgzCuLQhhZFj3UlSPyII/LGzAhTFPiee5cbFaLDSACaALsEUt6hbO59gcXMLviOVS6gxg1/MYkq/LI30UCHUEgsptaBsb3gQieWzTrJy5SrMwLKUUr0igdQLNXUQAb3vtsTi8yg9xfrhSyuZeN2MRRi0YGnR1IEJVSY0N6AdViPUC11oBJxpyWYnXTHE5kkmkkkMx06Tp6EBux1KpcrHuFUgBLFCEV8S8NchZYV16dpYQQvNjLByAe2oMLo7MGddtVgbnftPyaKQ4lD9jG0dH6HV0fvg8ePxgBmDBGdkR6JBI9dtwCQ1E7Ut3RGLz5dGIYqpI7EgE/ripDthVgRtC5T9nHHEzfE3aVijxQ8vLRP35dknc1ZVCNzuwa+wx1vCB9pvgVswBnMnaZ2CmUrsZAvp8sPw++6nY7FPs88cpxLLavLPHSzJ7N/UL/C1GvbcemIaIspcZumvFfPRIUPMVXUAtTAEbf3tsWMDOJ8Si6omNsy9r03ZqtRIFnfYnfF1RAclnSBrDKGropjoIdlKovMBoAVZGnVsdhjbw+cAxoOW+nUQjDQx8pJCnp1rt1avU33vAuRjGOtGiJYlmQhRepixOmlINb0rnrNkbkWJFYSHYsgBB0JZ1MhChGQaaIJBJS9zvvQEIkOKtEobUdLdVuSwohmtWLFW/Cqorn572L+X48mn70iM1Zo2vwA1bnbt3qrq6wIyeRnYKYXMdDUVKaV6u6FSoVqAHtp7Chi1FwNpSC6GKixOkpXm6QAuxGwJYgHYDezQhaM4pGYY0SrKxVhdbCEg323LN+h+cFOB5+y0Z7jcfTsf+B/PFZoHhkLzMBGxt5FFAnYAOK6UAsWSRu1kGqMDIIHDgU1VY9vpgQt0kgUEsQABZJ2AA7knC34i4kp5ToweIMQzIQwDHSFuj7av/wC1i/xvd4lPkOo16FxpKg+9DU1e4B9MC+MCEIWlRW2qiBZ+LPxZJ7AAk7A48/jfr4wOKFHsy7xjXda6uaHasN4QrMZdkiOrUDUn1ckEWSBQtjsPlR8YtnhiRyOcz5Wc6Yl6mmOssvQCSVAPsCezbDqTM34glyrKYIVfmMFjtWYh7ocoN5NVsq6r8hNAE6eocC4IYrkmbmZhx1ufT+yvso+O/wBKA9CMY6uAQ0tkXnZw7+uCy0sK2mDmMoEuWFh1hK83S6gbkq8oO53jXQOsqFbZfNj1cy5UkkQ7DUykMRYYOrSNdENuCWUdqxYzuYj5hBhYBGNblkcU2qk9KPV5StgWR3FHIPHOgKSNmuUKJjOqiw7EAoi7dh1AevpghPleRrHTCNTNINWxXX1xxhbZmXQhNBS4Diz3F4O8K5SxvJLoqNzpckMAo8tMbA+g/Qdhpzs8MComh5pWH3cJon6lR0KPdq9Cd6OF/jfG4YHDcQYT5gUY8pFukd9tQ7Fvlr+AaGFuqAJ1Kg+q4NaJJ2DrmmA8emzF/wAIgSId8xMCFr3RNi3vZoe9YCZziEEjiLLSvnM3T6nA1qFKkGyCkaJdeT1ABBJ3G8T4JxPiygyBMpAPLGxbUfYsALJFeun6YevDXhmHJRcuIbnd3Pmc+5/4DsMUaXE8OP6C1VKNGkz73S/cLgd7tvcPNKOXpmbo0lX6pAmm21+uqirsh1C22NrW942cPduejK6sEYh2YBgA2kMXYDSxDA1T2CbNjsxcf8P8xhKilmDAsmoANQIUi+zA6eoEGgd8Ck8OSFSZFSIDe9ekr27MNZPrvqX8PtZeueiE3Gppxpy40tvdBZKWtiG1CO9VjzH88Us/wl7DZmbc+UWWIFbgBeWoHa71AmvesE+A8OjWV5FmEkhWmCk9rJFhmZu91RA3O2APHeKXK4kZAAxABsFdOwPYjeyb9/ijjDja76FOaYBcdJMDmR6qzAHFNXBJE0FEZjp/qUKaPagqqK29Bgljn3AOLqM1EiSrTMQQpB2Kk6dwDWoDt7Y6DicFWqVqWaqAHbYII5E+ql7cphDeOZ0IgGoqWNbe1G7IIIFeqnVttfbC26kIoj6kALLHYcONWomNwRqayx1ghlUDps7tudyCyjq2I7MKsX3G9gg+qkEHaxhek4ZyDRVBGdvURbmwSo/lsGJa/XanXZcbFRZQTNQ0G/6brVsALUDSZYwtgEBSQbpiQcaudq3fSrFiOdGdq0qoMgOm2JZlJGllpqoAnHscUgtVDIaGqO9VKCWHXQQ9z5iL6hraiBoZthzGYtSqzCkYOE1EkkWCTYVXBNKSp3AIhEosysemSUBY449MRTeIehIb8JICqAwAG4BOo4vcDyTImppCddvo6Sia2L0pAsgXVknYemFfN8VjgPMaW4nHZQ2tmDglQrGgzDTRLdtR7veM58zAdbRTS5ZxIQzIjhK720bLyzt3NA7HfEFwFlMJ4xQyPAoIZJJYokR5jcjKKLHfc/mSfrha4d43dGkTMKHSJgjyxKRpsAqZIzbAEH9bFWMN+XzKyKHRgytuCDYOIDg5SWkKnxjhzyhdDldB1UCy2R26lPbvsQwPqMAZuGygVOobqU69OqwFN2yUdReiC60owU4l4hEU4jtCBG7uCyqRVEG2I2Au/hgfTe14f4oMxl45QwbUosrsCfUgegPf6EYmRMKqVsv0hRCShCaVjPVHbnSADGeWxFWNu1bE7YJ8Gly6kvShmYGlDNR0DvpXTrq7obb/ADgjx/LIImflo0nZdQAtjsLP/X0vCxl0DKyyqmoBmClka1PmXoA6QWobWNQ+h4v1X6p/ihrBLj6f1MYzMU75bNrJek3XcUQR9QdxiZnNpGAXYKCasmhf17DthG/0ksbhg8iitVEMxFixTBSNJ76TqB2qhWDnEM4ZuHNMQEKrzlJBqo2EitRo0QoNGvr64fgMc/Es/wDZTLXDeCAe4n09UOYAdUTzXG8uoppUOrYKCHZr9FRbZtvQA4HcLlOWnGWN8qRS+XvulbtF9FG49ht7Ve4VwwKeaWV2YdJRQqBTv0gE+bYk2boegxW8XLpiSYd4JUcfTVpYfQqTjfJy5nWQ0S7LvVvj8f3Jcd4yJBW5pfMAPcpqH54S89I0h5khA/8ATTUBsD5j8Ajv22vsow+Ty2dNWPxfN+n/AH8e+OT8a8AuvEIo0kRxLIsgZh96iqunT5aK6VYg6gD94CtkHGLE4NjqwxEDMBAnfNv2ppkn7eo2o/4Z4Y7N/FaeYIzpjBFXuBI4X0oCgu52C0Sll1yGdaQva0ATpYbhgCR399rqh3FX3wNm4ESeSplWHStU+lVA2KrppmY1vqJG/v39h4MkWXKysY0jJIdZXAob6iCdIJJNrVe2NlGl2TQ3zO87SqvdmdbTYt0sMk0rxyqP4cA2K8/alJJoqRZIA9gdr1L+d5UbnL5CIMwbWwBqGNuxZgKDEV2YlQR6sNONub43LnG0QExQ3Rf/AFj/AAi7H6+w3Yr5TfXhEEEC84rHCK1RsR1t6cw/jNbaB0/BAAE5y8faYG/29/JXyBh+4Sd3v7eapcDyTtqbLtqZ/wCZnZFvV2sQKfMNh1no2FBwNIvw8FyWUmEhS55O8rhpGJtVJLGwlllG2kbgD2xrXxVJOayWXMg7c2Q8uMfsWNe2x+MaeMLmF0vNyWKqzArFJpB1KdJOthVDVbLRKrWmrFmZSPt0VXF4N9euoRz/AE9DyxJrGg6aNH8ZKrtV7kVj2XjsKsFL9RYoq0bZgCSAP9ki+1iu+2FEZpNCaQh6QCNSUoWmXzMxoXYsA/ljZz1EjlQWII0sOSdZ5np922mvNvW523vF0tHj4wywTUzFRtsVO2qit1sLBB3Ow3NUcDvE3GEf7qpSoCs5jG9nqVbuwdO9D3GNIlbRZjcsaXQEF6NG4LCADv0hdh2xjmSrT7R5lA4XmOoajQYWVMZsgBexBOrf5uwgGSlVmF7co2ofw/ivKljMaZlmZwDrQC1alYWSDewbf1Uel4WeISRpmc0JMg+cIzMpMyKWBBIIQkjYx+UgbY6JkvC8LHUsmYBVgeoaNxv6xqT+WPJvAq65GjzWZhEjtIURk0h23YrqRiLO+xxWr95lThM2GaWs27/ghInh3PA53LcrhLxfeUXZKoFSCb0/hB1d/THYsLOR8DLHMkpzWakZDqp3SiaI3CoDVE7XhmxRohPdULzJ/f7JUxCMTExZUQfO8AUjpRWX/wBJ/L3B6D3Q2AaHTsNgd8CcxGYzsNQH4JG5cgs9RVuxG19LaNzsABTdjF0B2IB+uBCToMglltTKSrsrnSKDSN1AUACU/FpvqPf0EK2cjdUkmhaIo0skyhhJrRwFULuGGlkGsqexO2lcNnHMlKx/8uqaxuWlBKkEi0AFGyN9V7EAeprnmcgMebWSXKSCRAEXTK5VVIW9JHR3LbG/LZBJW+bWEVZNx3JjdE28FyrvEumWFsxJGwln5AKuNYPkBXUApKgsd+5HcYH5jw0uUnhE8sr5Zmuw7RKsu+7KhAqtv7t35TqYvD8b6jz4BCaHKAfXSLtTMNtV7/Su9HBrP5BJo2jkFq3f/gR7EHe8aabc1MEa9WVmVMhg6JU434fLzXpEjWrlr5ZCEgNGSB1I4Sip2IJuu5N+HsiIw4UaFDaRGOyAKoFVsQVo/F16Ypw5bOZUBUCZmIeUM2iQD0F+U1/3Wwxn/p7NHYZFvzlUD9axDQQ8uOm6D63Cgs3EeY/aIcb4UZ0UBqKtqF7g7Eb/AK4C5LwUVEgeUtrUAXvpYEkFdhQNkMPxCu1Ysf6T4ge2UiX+9MD/ALuMhx7NJ/OyTV6mGRZD/h2P74H0qT3ZnDkVGRw3eYVd/CcrXcux9BQ/5MeeKMiYuEzQ6rqPl2fYsFo0O2k6bo/Q4M8K4/DmLEb9Q8yMCrD6qd/z7YCfaXmAuTo1TyKpB7HZmrsfb2/TuGBjWguaT5k+pUsBLwDvQX7HePs0L5OViXgJMd+sV1QsAnQ23bsyj02aPHP/AMBP9B/vrjkeRlbLSLPF0cplaiaDKaLAml7qa8rHqHxfUvFfFY5eGNIrCpEVkBIs9Smtj3HY1iC7Mwjgnvp5KrXbCQjmXiNgkex/Y/8ARf0wA4Ef4jP5if8ADH90n+R/3WP0fB7iud5GXkk9UQkfJrYfmaGBXgjJcnJqzGtZMhJ9tgpP1RVP54s+7wPH9fvkks+2m52+37PpzR7MZhUUu5Cqosk+gGEp3k4jKCQywKfu49wXN1qcjsBvv6eVbayLLynic2lbGUiYFjuOaw3AHx6/Ao9ypXLi/H2Z/wCE4eAXrSzrQVANqB7CuxbsvYAtsFvcHXOnr8evdqxjS2w/Lf8A/I9/Tv03cQ45HkwIol5s5oBEFBf6RQsgeyCybv1LYx4d4TaV+fn25sh7R/gQH0obfkNvcud8X/DvhdMqNR65T5nPz3C3uATuT3J3J7UbxcMLrv8ALrXrvVC8MtT89vwOe/cqGX4tl9fJSSMOvSIwQDtsQq+oHbbtjR4h4xBAqLPIkayto6yACD5h+hq/Sx2wN+0E/wDlgugMrPTEqG09JIIsdJvbXsR6b1jlWe4dLmtPNnnlRAeXr3oHTdF6JuhuQfTfDC6FnzAaro3iLhkaGmzDvayNyy8eryAdgutlIFNWo/vgTyQsyuxkReaCS16hTMS38sLqDOBW+7Hbthdg8QtlJhI2XyyhQQwEMS6lPSVDRrqDE13J+hw/57hAfLxTwRO1rzOW0h21JqrqO253re/Q7gyDKJB0TBDxiHlqeaCPLbbMTqC+Wgb1ECqG5HuMbZOLQrqDSIuk0dRA3ABPfvsR29xjnsma0uGVBHSA6m1gAXEdi0i7FSvrsSvfTvmJw+lmVXuRdemQGwbD0pdjZ6eo+lj5MqV0LLZ+OTyMG2Dbex7HFjC3wGPKTAnLmQHShIDzJQIJUeYDsSdvfDGooYEL3ExMTAhTFfOcQjhGqWRUB2BZgLPsL7n4GMOLRO0EixNpkKMEI9Grb98cuXJVJG0ue0fxBAUKgaVlkVgoLnVIgplALMwDAbg1jm4/HjBgSJJmNdncCrsZmTfxHin8TPGkXNWgxR+qLU2xqnUE9IY+gI1URWJFmZFkCmSUMJKK2h1eVyDqk76VJ2oDUdq2IDhsZjVnRGtCs7E6i+uOldHYoqtI8WpTpveySdVlp4hOus3pK7MrNDrHUt9JDDfSv+WJ+n4x2IDg8AOadl7EAjaegh7Y0WiQyEFkeTaNdR5q1sGBeubQsgH/AGCCeo4ySfMjWA7EtIxDHltpBYHRoDEnSgPybParxozZy7CneFlIIPVKq+ZSSSGK2WC9RNn3N77HVUXVrRApd7tjWutdjR2OoGj617Y6KorGV4nOZU1AlSGLAKxAGo+WgNRHStn09Ae5KfjQX/VTt/diY4DpmCIgFY6iFjioUQHUMWa/xqgJrbsP6sDG4hnIGa2kaPV0kASUNR813IaUatmHoO5xzcX9ToYWoKVQ3IlMawuEhH5PFir5svmgPfkmv88SHxrlWNFyh/toy/vVYocN8XSOgYIsgtAaDRNb6SoCtrUmmH4xXrWGiWBWFMoYexFj98PoYlmJaXUXSBwPwggN/Ic/hY5bOJILjdXHupB/yxo4vxRcvEZHVmAKilAu2IUdyANyNyRgVnfDuUMlIwgm9OU4Rvjpv/IA/OKfEVnijaLNj+IyzCjKnS6D0JHwQDd7Vd3thpe4C48dR4qwY0mx8ND4bEF4vxlsxIkiosDIbDqdUh+CaCj6U3qOxIKR4i46M1moYUzTTMS2uMyMykgg3QZYw2jmChXeq3wzL9nywI+dTPT5mjsHICiMsAwYV5lHVfT27DCn4dRctxDN5YqoEw5kbEDayCu/ell0/FB/cY5mWqKv3vm0iNN198W8F1GvpCmHU26GDOo2+E38UXXw9OIuY4RE0aiylb0ldBcqKfSaY3q9TtuQNSDXBBG9OI5M2u4JAAlRBWok7hCe/wCI4YF4jI+VMAVQroEMhZi/L26QhFBivSSDV70fLhd4c4ph7Sz/AJasxL/0xWtXY6m7IZsJ8wnYenU7VvaDaY8itfCvEkojzXDbJIlR4ARemNgzt/sLIENfND0GPOMLNEsEMM0oEj6Xt2IKBGLWt6PTtVXXpti1w3icDSxlVHMmDDarqO7s+wO31ON/EmBk37RrX5tRP6KF/wAWMVTFVC8bIHnqPVbKeGpwQLyZ7pg+itjxBmf4cZaN0VBsSFKuV9QWU9yTZNAnezuTh38A5vLPA4yyFTG/Ll1UW1hQdyuxFNtVAbgAVWOf+CvAeUzqTh5Zkz0cmqWWGQrtJbRgKbXSFFURdg79sM3hZMrwiOSBJXzc8krSPy01OzHYA0dIIAFi7sk1vWO1h2ub973yCLLiYp7HkspsLSDfrqE+5icIpZjSjufbFGXxFAp3f1VRQLWWrSFIBBJ1Dt6b+mA8n8fmkZGjhy8TgqRIDK5UijsCBuPQ1gFxTKHLF+dRANpK8caJqILCqiI1FzW5sHftWNgdN1gLYT5luKxSKGRwVNAH3s0K9xe19r2wqS+EstJIVizLrqJ+7UIwXsxAtSQBY7nawPYYoS8Sj5REL2bBGkqNwyH8CBh+LYeqjve+SZzkssnlNsVJ5aCnNd2ADEqqdjtibEKlii+Q4fkYhzWmWbQNepypCA11BVAUea9VX1GjucF8z4mgQMQ2vRs2gXR1hK+uo/lR9sLXB8nl+WGBcEdPTGu+k7XesVsCFc2NjQOLJSIbLFqI7cxiburqOMaDdDt7DFDUY20qwadiM8Q8OwunTHGpsEHSAO4JG3of+mx7YAw+EJQrBRlmsKAdIsaQPxCOzvZ+LoVQOPeK+H8xnFQHSgj8qNGBH6UdN6wRWxvazj3wt4LzWXnEs2b1gXcaKwU2pAs31EE3bA9vTFW1HOd+Nt/wrFoA1ujfAOD8nVqjjViWIZWLGmawu6LQC0Nu9XWDOJiYcqKYmJiYEKYVshAFMsRAuOU1/dJ5kf8AhVgo+VOGnFRuGKZTLvZUIR6HSWIP16jjj/WPp7sdQ7NhhwIInnyTKb8plV8llrNnsMC85mGEr1smoVqmlj20nVQ1AeevYUD8YuZ/h0jS6lMukFTQZdO1bAalIBrfffGAinBF84gMTQ5Y2IG183+932GrYChhv0z6czAUezaZJuTvPsoe8vMqp/pEajdkHTprNb7qb1DWez0Nr2N+hxhmM3A1LKzaGD6jz5CVFUBQPcgncbe14smLMDQPvQqkagQGLDTpYag7EblnHfcKO14lZgACJn2C7NHd0VLWWI81Ear2vsfTpqi1R5AnTzEAXlBaNHUzgNKx73Zpd78p9DgbnOAOqVlmo6mapJJQAWYWQVb0UUFII/e2XIyCCBVzLxo1Em2AAsk0LoUBttsK2xrzeay6x8znRhL0hjIukn2Bur+MeO+qfTMZ/odiqDg7/iRuERBkG3j4rSx7YylUuC5Nmmp2DiLqJChQZGWgKF9ltjZ7uhwY4zxHkQvJtYG19r9L+B3PwDgPw7jscMAZwxZjrc1pGpj2DPpVqFIKJuhilxTiDZwMvJddCF0RqJk3CvaDqXpbT7kO23bHb+n0m4XDNotIzbdPyOvl6BLdLjOxCSRy9UrMS+5tyACd9wNifc0bPxQHnBvGM0ZIP3sQNdVkgfUC/wBBt6KcaeM8KkMacs5XLgowY5gvzFa6HLSze1HfV2PcYteG+Kw5WLTJNLm5G8+mNVRfhAwQ18mz9O2NUNp7Y65pwp52y0T5/wARGbLqVebKC0Zany/ujA7qFvYi6K366ezKeV+IZ1SXJ5hm0gOYJm2J0MSrN3o6SC3qLrD43HHVXly8EgYKwjIDEAlpH0nSpBUhl2v0vagcY5vw3w+bNKZMoGZIhpkcHS4GxLDymgB1NudQ7ijjA+q0kOg2nTQ22d83T2Oc1pYRrG29jbyQ7j3EIeHuRmJGCMdUbEFi17t5Vqw9+2xXChB4py0atKWOiaSUoQpO4kdqatw2llNH0Ix1/i3A4czAYZkDxkVVdvQFf6SPQjHIM/wqfw/OZIwuZyswK8t/cC11iqtSfMO4sbXhGGZSq5gZzHmnuxVWmWkRAWXhrJQ5PK5bOTy7z6gCwJCDrOkEf1Elvy+MXcy65yA6JFYSMGfS2+ksCV28p0AJuMPUMMGcysZaJGikVXCFQVFixQ9KvChnvsxyUzSPlZHyzRmmZDaA1Z2JvYexA7+xqXFj35ySCDukJ9N7qTMkAgjfBuivhjh+W5s8MTjIQPUjoZLeRR0D7xiQEBPls+YghrFdL4Dw3LRJWWCEdiykMT9W3/TsPQDHKvsu+zWSZ48/nJhPE8A5Shm1AsezkV5Re1nc79sdFzXgKAnVEXhcdmRjf7kn9CMdlrXiCQCd/suS51N0gEgbo9bplwueLeHGdOXLGGgsE1dk0e5BBWibsA9hZHbGn+D4lDtHLDmFHbmgq37f8WOPRxviA75BT8idR+25xNSHsLXAietQltaWuDmkW4x6wkPLeACvMCRysuo6dSatvSmDLY+KGHTgnhidIVBZEflgdQZyDQ2O4IA7UGxvPFeJPsuUjj+XkDD9AwOPRwXPy/zs2Ix/TEv/ADUrD9ThLaTQIAJ5esJjnPcZc4evpKTuK+EOOzTFBmsvHCOzR6ksWdvK0gI9tVdt8MPgPwXmOHJmTLOJ3lCldm8yh+5JJN2P0wVXwPEd5pJ5j/blb9gKxUHhKCMh1gJ0sCy27Wu4ICkkGrDUBvp7XQxpY2NgCS4jejU3FraPQQUYGyPQ9NC996Ymq3r0xRzPGOXH1Sa3V3JUuiswUtoG1AKaXevXfa8CJJLBMJyrFtejSkbAdVRlgtuRo6qAJ9MWkmmVGro1MwGlOXoDghVGvlgshog3vZ7erEtXYeIsJddOQ216iEN6QoXmaVsG913Psb2YsJsYLONMqB1Kdrle1VhXT/UoII11V7WbwRj8VKEB0u43DOQEGrbaib7Eb9vk0aEJhxMBuDcdaZiGQqDWmusfiu3UlewHt39cGcCFMKfijxucrmYoBGDzADrc6VFtp7/Hf537VhswI4lEOYoaQgNqNnlgKFAvSShOo3fcbBje2KVGuc2GmDviVIIBuha+JZ2HRob5SKSQf4lYL+4xrfjub941sXuEXb3/AJzNXzpxlms8qMv/AJdCFbq5jnYX3pxTS0D73a0xs49yvF5wDUcaljsY4309qGokAG2B7H8SizROMrMNUH51XH/qByH7Vy8bGha2zGfdlMc8QQXq0wNMG7UFI5Y99wxH6YKStPqFycvUdg5j7dz0hSSQL2D/AJ+uKDcYlFFnTup6pFVKZ2RTaMWolkABFEiifXFfLxrYRpQLVjre2Ol9YI5jcvYkFglEjY7DGtrcohUJlacxw53LwrJlWZ2/mazzSdRYFgo2IKkVddNADyj2XhGWgDfxWZRZndHCp3tVZBSEs7WrMCTfp7YN8L4HG8aSOCXO93p33FgLXSQTQPZSBjDjPApSunKcqIUS1XGS34SXQE6R3I9dt6sHMcPTp5ntbJM+M66lTnKXjkYQDJDkz0jefNVAgHvoUKSP9kYtcH4MMwWU5odNa48rHyV3ugWA6ht2O+C6eDYmF5hpJ3rdndqBr8IFAfG14M5PJJEoVBQ/cn1JJ3JPucXbSM6ADrdH7U9o7Z7lCo/BmWQdEYDd9RAcn667H6V+WPJ8hmVQxxmNlIobaNvY12B7Eiz7V3BqWUKCWIAHck0MV+KcUjy8ZeQ0OwHck+wHqf8As0MXNNovpyRmc43ugk+cjygHMkEsw2SJSAdTdzp3Nm92PvSi2AKvxHKyxxXm4CMvdo0ep+SobUEnRTZiG4DCwoPUAVBwycJ4NK8kM7oIyupqY6idRY6qoaXYGmJvbatzVzxtnTHlWVd2lIiUD11dwPkqGA+SMJfQZk3AaR1qrscZiLylfhmemI1xzJmYzrOqMh9y1rQHYKLsXdkDsoON+b4vMfIm/LRgsgIYlmF2AT2X2GxPfasVYfBOTlzTCSJNOVhVZJIyYmeUjUzFoyrGhfc7HHnhvwTBJlRNmGzTcxiY4xmp/KTSqBr3Jom77UT2Jxj/AMUnXktHbZb9XQ7ifEJEVxmpVgHT1EhU2JDKLNsCvoASSe66cDZcxJmFiDRzx5ORVjnzWhlMyAXUSMdQVrI1ncgsFB7Yd+H/AGb5fLpI3Iy7O2o6mRmZVI2Alcs9gfiqz32xb8IZsNw+MTIzIQwsrqUqHYAULIAG24AoY0NwoaePLZ1qg4jMOHO89aLTFwN8sBPw1g8TAEw3asvboP07XuK7kDTg3wXxJFmbUHRKvnibZlPrt6j5/WjtgFl5f4Bw6NzMjMbDKdWgn1BHcH39R/aHWy5rhUE+lnjRzsVehY9irDcfUHGinwtvHt1zlJq7zfcffj1cQq8niBU5mtSNGqqNkhSBe4AFk7UT8kEECHxJGNIKuC0ixAEAHUy6vf0F3+14BTtDCWR7MmqQ1JOy0C2lK1Nurp6i7prOxqCRHZCkbtqdTKQskgZdDWDZK3rAG52Bu+4w9Z0Vl8Q3pOyDVuGIs0SrDfYENt+R37Ys8CzLGImUkkUWYggE1vX4dO34TX0xnFPl4iABHGx/CAoPlLUdPrSt+mNWclhzatlnBKyJ1b16kae96gVNr8b+owIXOvHH2ps7cnIsVW95V8z1/R7Jf4u7elDc5/Z5xKZpJIZ55HOZRlBd2fQ4ViCLO1rq7f0r9cX/ABH9l1qP4RI9asCD5NqIYHvfv9a+cM/hXwamUAZqeat29FvuE/8A27n4GwwGnXNYGbbfZd12IwX+Msa37tOOwyT+v6gv8aCv30xjDg0paQqFYkjSDFXSsiiw2w0+2PcmIQjGMFlJV7WJrJXsRcl7WdtN0DYIGCGZcQzSruoNFBzDGtaV7G9hqMnqBsAMU/4skMWMDFWHcSTAKGIP3kh0XSn1G4I2onG9cJecMliaNjypAyMgSLpDFbDGhEFYFbbuav1NnG2Hh2aYkrGiXeghQjAFSBqdy0h6iGsAbitxhezvjkxl4S7ynRoITTGq6lAsMhIJs2DR02QRYGHLhOcnEAL8pFVBu1sVAA76aVtiOxX88GwHepgzHWgPoQfFHsrq0jWAG9aJYfqQDjbhUzvEZXQ6BO1qaYkZdQSBRA/m+vamww8MldokaTTqYBui6Fi633P12+gxEyrOYW6q1ijxhYBGZMyFMcfWdYsCvWvU+3r7YHeOJMyuUc5T+Z+IjzBN9RT+12+aut6xy3P8ddRHCxz08crgyxSoSzBOoiM2T5gFNehugQMUc8gwAtmGwYqtzl1puNsbTw4SulcB4zls7DMMogQgFCNIjI1AgG1BoHevXbtgbm+HtGxPkYOmnfSuyBC2t7/CTsAb9he9r7PIFKTzkaJJpLaPQyCNVFIoDAEgAnqqibHpjzjmTVJT92sf3bOvLvcRurdgqguduknsPjFmzF1nxLWNqkU9OPPdN9qGZaC9BYCtNMVYk6dLMdLhQrEObOpvQ9wRixkM3AubjgkHLkaDWnWblrqZyy+opqF+jXdCoY0QaTrPppDBbViNVBi7NtK7UD6MBVUM1URuHMYhGw5k7sLCMrBRLICwBonR2obb3cVJy2SQvZPFhLoIGJVZ0izCMSzpzK5WktvTki+5o7DucOGczixIXc0or0J7kAdvkjAfLPE8S8qPQGmQik0B6YEuO2oFVLAn2B9sEuMqDA4IJBG9KWNWLIAINgb2O3fftgZMXQVUfxRCNW/kCljtQDLqvYkmh7DckAXeKuZ8QyMSkMe4JBO5I3AFrp22N7+w771Shdy1KhkXV1FmZ7HUDenpugmzVsCL2BOPEo9KsZJGCnp5YYULK0Ai7Ciw3LjZhd4uoWMiyanaTMHUBrKag5QDS3TGvoG0tZb8qsHcs8cGh5hJmZy7xxnY+QEkqCQq7Dc7tq9TV4p5XJJp8rICgCLpKOrE0ObvaqR6NYokWdseZnhrRZiOPMqk0RZxAWdjoRIhQaMroJ2825s38Yx46saFF1Rokjlx2KzdYTnDnFZEe6DgFdVA9QsD6/GFjiedWTOM7bxZJdR/tSt2A+bAr+0pHrjUuZaGBZJU62KjKwczm9RUAGyAdrruQPTdsa4uDnVFkr1G/wCIzj/1E9lv5O30o98Xzl7RaDuO/YLefcmMEXPW/wBu8rVmAY8gFdgsudcvIx20q3UxPsoSgfazix/42ykCruW0gJGqigq0ABqalLEDeia7e97o4Bnc7MW3ihjaFf7zBlYj584+mjCPDmJsvOGj0hlILMV3Li1ZC1Xp6fLdbsRvuEVKxpXGmkxOnDz8ld5a1hc4aQYHH2sjXiDxvm5kEMUHK5/QurzMG26dWmgfLqCsASNxhbl8Pz6ly+azmpkARY0GuJWqlBBZPWgSkbVvvd0f47xBnMOeePScvMIsyo7dDB0b4o6kO5osNyBeMJuOciYqk6jmSPKHR71q+kqWVVc0oB2ZSbY7V1Gr3mJudPLu+2PHSLpZquytNMeQk80b+zSUS5OSCQWqNsp/okGqv8evBDKZlshIIZTeWc/cyH8BP4GPt8+nftehc+zrN1mnUEurh7IWuzalLKB0DzgXXcbDtjoueySTI0cgtW7/APUfI98aKMupgjUW6702qcryCLG/d8hAuO5N1k1LIVWQuWrUCKhokFbJYBbUVYJY79hVzEO5DyhrpiaBs7DzFkoU4Owpd9x2xMv9w65PN9cLbZeWyPjQSCCGo0CCNjXqMaPGOSOXiLRR6wsZIV3didFFlBYtp+6DMNIslO47HQHSEgsMgDbosonhEpDE2WcNI+lbZCArUE1UzXTA1Snf0xo/0lyigEB1dJH3UzC+ktRJIXqJUe5BPsD74azazBxloZcokwK/h1DptZq30k0UJa9XQQTRxnxfwzmGhgjaRndCGaQWSCHsBT57UeVjfbc+4XHYJVHhzJBFwmPgvFOagDgrJVlWFGr2PYA+gJHr7YJavTCXwrgE65ZYYvunjWi3WgtpWkIUjf2vuKsHvj2TWcw8ejLvsqrLmCNa6BpNrsz6iNa6SvmO/agOMXCqDIunPHHfEfDpszm4XQq8SiNnAmjsNrd3uMuG1LrYdr9u+OpcAUiEEsWssVLG+mzpP0K0a9LrFbjHDNb3yzIHTSSGClWU2jWTY8z9gfTYjFK1PtGFvx7+ibTeabw8bFy3iPAcy2dlmMEvLaRSGC6ulT3tbrYDDe+Zkliy+XCPTxxtM5BQBAg1pe3USoBUjsx+RjHg32SQQyc07tdi6kIPcG2UKTe9shP574acnwHQoTmNoWwoUBTpskAtu211alfpitOlkptpiwaA0dwJP7TRX+7ORc37iGho74DQe+VozMwQjUQATsLq/vLNAUTsvoD3wQ4KhGWhDAgiNAQRRBCjuD2PxjblshHHehQCe59T9T3P5nFjD1nQ3jvkW2KjWLINdlY7/F1+2OYeMpYmzsFTVpikOsS+VwkjR0dXfUO3933x03xLBry7DlrKRRCMAQSO1g7Vfr6YQpvCKLHlF/h+Y3PV52WNjfQ5NkDZA5AobdtsQZIgLp4J1NrSXG/x14ozwbiCsUaKRWleO9CyhjuoZhRJF2O5Gxq73vPjcD6jJKwiVvV1hHqQBq1k7BlGw7qDgnwrKBZE0w6Nz2i0ADS3wPXBfiHDVm06iw0tqGk0bqu/f9MWKyYggvkJQGdjNoHAIDG0ZxXUqHSEjAJDDajdX3sk4RCMSijbLpIRxSydfLoIWZrBWxWkdIBFdmxPD8I9GI9mkdh+hYj9sWsvkY4/5aIn91QP8sQs68iy3VqY6mqhtQA+Bv39++NsqqQQ1EHYg9v3xqzmfjiGqWRIx7uwUfvilw/jkOb5qRMTpABJWgQ1gFdQoiwR2rbFcwBiVMHVA8y6yO7CYSqHJjRHLkUU6Qi6Rsyf1CtRH4gcY6+lTFpGoDVZKlTpoClFhgSBpdqIBG1g4IZ/w4qCMRBzVggU1jSQLDEIKaj6frRx6vCig1yOqKtNcjagCNJsDpCmx7t3I7GsWUIIqlpVWSQCt9CaQNLGmVdIqzr92JCgGjeL/wBoEsISPmxmRhrKKDR8h28woM2kE9vf51pntZrJRGZh/rnGmNTQFqoCqSAKugdh5u2CeQ4CkBbMZmQPJ3aSQgKv0ugK7XtXoFsjCXOz2aJ47PlNDALv8tvwh2TVo1bP50aWVaii7aB2AA9Ga6A772dzS2YycplJszL/AD5etvhjtGn0WwK+uKytJnsxDMBWVjk+7BJHMIU/eFa3Udl/X+oYv+IhzMzk4D5Wd5W+eUAVH+JhgAgSOjv62cFJN4PQ3deqt+F+Ffw+WRWFO3U/94gbH6ABb+MKXiPg2YOZlWCEusgPdQVp9LNTMVUOJF1Dfb23GOhXjVayps1q67Mp7gjuCP8APA+i1zQ3d/FUVCCSbykDh/2dTspSaXRETfLvXZ27qNMQ2Aqg1UPbF+T7N8nl1aZVcyKCxJKkNt2MZXl186RXvjPwNCUfMshZcsDpVZH1EMo6j8Ct/wAx7YZzmVnhYwtHICpAIIZSa7GrBHuMMOFZROUXjqOCUzEGo0HTgEpZTINEpEMqB5LbSDywdTk2iBtlvXXWpokbHfBkcWlWWnKhXagHUportufNdG6sAkb0DYGFD1qikqpCqjEM4IoSaqBkO5J6SFpWHrWN+Wy8scQ5UpGoJSSHUQKagY2NDULsl/S72xZSimd4vlp4jFmRy9d9J3IqiGsDp7irruBW9HVw7NkMMpnCSxpoJgSvNUbjqBBEgHcXZHvvfuR4Sk6kSxmJwxI0AhaDAiunlncA7auws+gNZ/hKTxcuYahtuOkhh2ZSN1YHcEYqReQrA2gqzBAqCkUKPYCsbML6rncuKGjOIOxLCKWvnblufnoxRz/G31tqgzETvHpjYxs+hwGavudakGgSb7A32GJlRCbsVs3NFREhQjYENR79hXz7YV3Z3LCpWDEqC2lGAcsQNLunm1VWnsq1vRGc0rFWXo/mB1J76m1NpOhXD2LAArah3xKhM0WbUuY1u1AuhsNth9a9MbncAEnsN8KmVn5ksREykragiPy+Zfjc0RRULQv2JE/aH415ci5SLSx2MzG6A2pemuojf0/D6msLqvFNuYplOk6oYaE6pxiM6eper3ZfZTtvv5lG3vi1FOreU3645Wr8PcC8um7KW60a1UINJvQx2W7YbFmwLikRc2smXvTFCxAbrDaIzav6AEA9S6qJX4xlr4xtKmXiDGyfhOp4fMYcY8PLz0XaY5Abr0NYzxzXwLIIszLJzNpVWR4tiE1MbIIY+Q97ogNuBtjpWHUMQ2tMajUbrSlVWBhgGR3Qphf8ReOMtk3CSsxcgHSgsgGwCSSALo0Ls0aGGDHKeOccjyHGZZM1G8iyx1CqIHZtSRL0qSBVJIpPz/awyo4tFv4optDjddHyfHYJYROki8o/iY6QCDRDaqog7EGjgZnPH2US6kMpHpEpe/8AaHR/+WEDgHhmGemdygeVkjVAhPTpB1O1gFb01VnSQL2GGfhvh/LUhEKudYRuc7Sad6vQTpuwV8oFkVYG6GvrVAC0AcTJ5W9UwtpMMEk9b/hYSfaRLKSuVyxY/wBomRvzSK6/N8D+ILxiSi7NEjHfS0cQQbWWIbWBVnzk7emGyecxOU1FQsgKLsqlCi2FClWIU6tgG3O4PpRzQbQQVbSqktdIQgV112acEBmJIj3rbe7t2Lj+bz4W+eajtWj8Wjxv8ckn8Q8LyQo8ryBnDBC4BJAdW0MxkGvUWMfTZA1Hc+hng2YGTnWSUGKJ1OkO1uyuqSKqpZlZkbo8u1NZwc4i8eVKPmpylgxqI100pNtZAsKNrYaar533ZHj3D1kQQPGzzNo1p1MSLHW/fdhpFnc7Dsaq3ANDxUaD/Jm/cb9yHYoluVx6t7LZ/pTNT7QQ8lP/AFZxR/2Yxvf1NY8m4HClS5yRp2sAczy6iaASMbWTQAo4z45x2SIsiBA9Lyy5sGyAbC9QonYV1UcB3jkL8zNSaAyyqAw/1ZJYjQO+lBs7BGHYhvXRkG26XnI0smfiPFYssq6rs7Rxoup3I9EUbn/IepAwD4lwabORuc391EASmXUhjYFgzN2Yg76F2HucZcAz0f8AEEAku4Ik5lllcEFU1lR1FSSYhYUg1t3scf8AE0cM8WWYgGZH7+h2CC/TU1qPcjFjG1DQ4/iEXnKosfYAMqj/AHf8jivxjhrSGOSIqJYWLJqvSwI0ujVuAy+oBohTRqimfaRx2WLN5NI7ADCQnYh6cDSb9B3/ADHzjoOYzKxqXdlRV3LMQAB8k7DFQ4OJbuV30X02NqHR0x4WKTBlXcEyuaQ6PvJAKCsRQ5dtIOpQS2kki9rABfg/E1VliSQTWx1OKUKWVpBQ3J1bm+2zbiqwBz/iDJS5iNYZUd2lWg8UjKrMVUsrAqu9DuSL+puxlOIxHTy1mdLUOVUQovYHUYxrsA1RJHzVW1zXN1ELOHB2hR1MsMrDmXZYylyShVXSNOnsx3smtyf/AGwM8D5ApzZyiwpmCrRRKwIAAJBH1B7beuw2GM+GZt8yjQsOUjxaQYqfQx1ahrGpbqtz713GMfGeT1xxZdIlJokSudIhCabawKBr6djV4ax0gt36ngEmo3LD92g4nruWXFuB6GMm7i6AvV5nJC8pqRjqcgNYO471eKqgsyq5oVWm/wAYLK2nm9J7jZKIp97AtphVJYV6hIpApge9VTAjsbF2Oxwu8U4N/DxkpOFVmr740CzWAGaiCC2nYrvpUE7m0LQqcEJWf+ZoZHUutspou++xZSH6idTeUAkABcOyuCLBse4wgHMLVSBSgNAqUkSiFXfdkB3YtaAmjXcYtZHIzdXIJR2RHKam0gHZapihakqgyDb2NkQnfFHi3DecmnVpIujQPdWU2D3Glj+2LU0wVSzdlBJ/IWcV4+KoTROn5Ygb+3fv6/OBCUsqjqyglupC7NGmkLIg0lLshWqxWw3oAYvcOSGWV0d2JBIXrQagS16QgB7XdbbgbjBDjnCS7iRI1ZtOk7LqHUrA2asUCpFg7iiMCcqZDo0zsNQXSkkiKbemXoRX/pFD2D99RIEIxxTh6xQSSRxc2VEZo1ctISwBKgaiT39sccz+abOrHNr5zruMosUjXT9fUCbLKC5NWRtjsOQzgivXMjKRqFWQNT15y1EXfYDsfbFCbIRJmP4mGLqRGUW/LSwKAACkbgkXY9frjFisL25aZiD/AHrXitmFxRw8lovv4bR479VzvMeF81mxz2yv8OEFCJYmGura6UWCT09S+259Nua4Xmc2ypHkJMo1nVIFKrpI7NSLe4Fb+/vjo0XiRzKAEDRhnDGP7w0CBGQFJ7iyfb2wbbPxi7dAQAxGoWAdgSPa9sZ//FUbXNtL6e/jK0j6pUbo0W/G2nv4yuJzhssf4BoUaZwNM41RMisT5iU1Mq6STvRG3pjsvARKMtEJzcgUBjVX7Ej0JFEj3vAufw3ls7NBndTsUVeXRpSFcuLBWz1b/kD84Y8PwuDGHc4gm/U/yAsuIxRrgSI2nvPp3KY5z9q7NHNkpxCuYCc5OWVLbsqtr0ggsFVGsWO+OjYWftDyobJlqBZGQofUEsF2/I/9kDGmsYpuPBZ6f5hU/BvBGbLPI+iM5iaSXQiqyhGCoFAYVRCBu3rjbmHkLyKjcwA0CGJJ2QklIVC/1r1A76fnBtCGy8ZyxGgBSgXsyjso3Hp8/X1wsy51DeuRnDBVPMcEWwdQKRWUE6mHnWqHaicMaICqTJVjMUhYBuSDuVsLsVGxCKzUKarC3qF71iiVRQKduVKdI02C+tyXAU9TEHeid9R6CSwa2MwOUr6TXSB5Yl0jULErluwsCpAdwNgcTKQSyKAsY1NrDtbBKYUrF+8hU9up/X4YSoS3414OTRlBDyqrN7gkda+vTuVq9h27YVPDWS5h1NuSRGqUKpTSbdh0kmvc77jHUPtJg05QSbkxXZ9TtXb3JrCL4ARopyoRTy61Ku7KxAAF+XWCwJZ6Utfa7Hfo12igHuGgPwuPUpONUsB1P9TfliyhVV2MkQMbFbYWpQ6RJJQUaQwI1Dte+9181IRI/S2pSTQIVVJa9LS9BNiSQDT1WxGplNixJnHFGXWSKRt7FoHJbqpUYmlLLq86+ZTeNOYdyoc/dgVWwLXuSgqtQZD5FUKauwLGOCTJldcCFchBDt2VIxGzxAENSvrXSCOliSpqgWIPbVYGeNuHFuM5BvR9A/8Atylj+zA42TyJQlYs9dKvKQoJ0vpIPdWUgFVvXeq+wODHD2bOS5WcpRyzSK5Nd2iqx86qsehwqozMI4j1WvCVuxqF3Bw82kDmtP2gcL5k3D2/+oCH6NTf8hwy8c4UMzl5ISa1rs1XpYG1atrpgDXxi1PlVcqWF6G1L8NRF/oTjbizRlcXBLqVe0ptpnQTzMri3inwHLlIVlaWNgWCsnY7/wBGw1V3IPpftgt4P41qiZT99Or2DPzJAsZQAFSQ1aXBsAb3840/aTwt1zhfUxEkepLJIBWlZV9heliBXmwwfZ7kYYMo2ZZxpYHUzUNKirLfLbGv6Qg3Nk9mu/NhWl5kk24cFwaADMWWUxAAv7qzJLmJBqM5VCOlgBCo6W78zqIohrCk9IqsF81JzYpGiCNOqtECo1BS2mx1UCB0kj47emObZjxQGntUTlApGrSqzMIg3dlV1UkKSdxdKoNkHDa/EeXbAAoDaySZlI43qlUgJpU9KjuGoae+OfUovpEZxEro061OsDkMwimVzKZaJ8tCsjPAqnqQnVrPnGnzAEkkCuxA7YGZjICVgZEeVtN20bOAxViANtK0dI9Bu3xRfwrmYnV2jYSO7apZFVtJbYUGIGrTVbfoLwdxixFAVnS4nZbmfP0ttKfTOVsdRsSI0xKRulRqwdrscxlVlBCpRXmUxFPYJHUBuQX8FZrXFvl3hcABi6BS1AdyDuwsiyB27DsFzj8MdZklXYwuZ4VXf7vm1OAo7nnK5rvTLuO2Df2dtWWQaSoZRIQe4YkhvpYCNXuxxWjRFH7Wi2/edL8d+9XLpF0S4lxI3pogEhBqBAJLaSd9iB6D17+2B+YXShJO/bfYG9qsdrNCvrtubM8eLCBmUgaAXo9jpUkDYj8VH8sUeF8KA6mZmN6rJ2J330jp9fbE1a/ZkCLlDWyJW7h855ikAFHBUMpBsg7eu9AHfc7/AKCc9GqMkiWE1MovRSEOunSzqQg0mQ7+wANBRi3kp+XJIyqArS6NRX8KgIeq/SRSf1xa4ZnOWh1sZLa7AAC6vT3q73r8sNYSWglVOtkIGcMuohWk2OiTmPIt+gIy40i63o/rjFYnV1d0iVVBJ6EUsK/qZ2lFWOy3+orzN8FWSRBzGCm0VWuqtjTBXGrzFfT8N2d8FIvB8YBttyCCURQTYCnqYM26qoO/ZQOwGLKEP4vleTApzDWqtShnaUsTRrflgABL3ahTWThSyHjLKcyS1+7VOoJLHqYDqYgHcgADZXJsN3NYZvtLyS/wMcb9a85b1b30Se1fthJPhPLDLlxpRu6mRmcH1KhWatR3ArcE2N8cbH/UP81QN3xsnb3pBqgVMm2Otq7PlMuqLSXXfdi37sScbsAfBOcklyaNKba2AJ7lQxA/ba/WsHsddrswBG1OBkSpgV4n4a8+WaNK1FkO5oELIrHf6A4KDHuBzQ5padqsDBkKlwXJtFl4o3NsiKrEEkWBvRO9Yrx8AUMW1EWTsgVNiSa1Aa/U/i9cFcTFlCqwcMiQ6lQav6j1N/ia2/fFrExMCEH8XZAzZKZE2fQWTa+pepdvXcdsKXgDgYmyMpUaY5nXSXBZnRDZdgSOqRrY36HcemOi48Va2G2GiqQws3pRpAvD9yQVdlbSF+8jEnMYlmGjVoQq9ag4WhSACzuRprGWRBnMwImdn030hBdEEsoYIjABSNZYigavYOmd4cktBxdexI2PcEjcqfVexoXjdDCqKFUBVHYAUB9AMKTUA4b4VIpp31NtenbcADdtm9B20+24wfiiCgKoCgbAAUB9BjPEwIUxMTEwIQjxJ4aizkYSUHpOpSPeqII7FSO6nbt7A45l4W4sJllyb5cKnNjkYDUNLCWOMo67AEdPlC7jcWbx2TGiXIxtq1Ijaq1WoN12v3r5w1tSG5T4cEl9IF2Yf1c2yvhpFGg5SSS1ASWpFGq61OupXUWaqjspJoG8W08N5RWnCZVHdJogtK6nQzIGGosbI6ra/wBKw6N4dy5/1KfkK/yx7/4fy/rEp+u/+eDtXHafNL/zgaR5IJ4Kyqo0umPlakRmS2NNzJ17MTvpVRY70PjBfiLPq6ZXFGyqxFr27agjV+hxayfDIoiTFGqFq1FQBdXV/Sz+pxawsmTJWhrYEJGn4ZKsokjiYksRJ1ksYW0WfvACSrIDQBO7Da7waijLzs6tyCwS1PnbTq7qensQL6th3G1H8YvEGFEAj5F4hSqWd4YZFA1ksLFmqIbuCAK7djVih6WCMyvEhDEEkDc1F06NLEuVFDTtuGIuxffeqOGFVoUNgMe4VUpB8E7FYGEtwcOMSAMaZl6mYKVJrqH57+xNnvjbTKf5YfUSBTlCdz6A/F3W3rVXg8RjRl8iqEkdz7+g9h8f+3sKaoWpuERsACG/xvt9Orb8vjFnMThFZ2NKoLE+wAs/tjZiEYEL5y8Yfa1/G5latcrGToQEamsFdb+mqjst0Be97435/wC0LJHKPEglaQqQprSFaiA2q7BF3tftj6AGTQfgX/CMZiFR2A/THPxH0+liHh7yZCoabS8PIuuU/Y99pv8AEacjPbSqp5TgeZVHlf2IXs3qBvv5us4xWMDsAPpjLG8CEwrwY9xMTEqFMTExMCFMTExMCFMTExMCFMTExMCFMTExMCFMTExMCFMeHExMCFBj3ExMCFMTExMCFMTExMCFMTExMCFMTExMCFMTExMCFMTExMCFMTExMCF//9k="/>
          <p:cNvSpPr>
            <a:spLocks noChangeAspect="1" noChangeArrowheads="1"/>
          </p:cNvSpPr>
          <p:nvPr/>
        </p:nvSpPr>
        <p:spPr bwMode="auto">
          <a:xfrm>
            <a:off x="307975" y="-746125"/>
            <a:ext cx="2419350" cy="1885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TextBox 6"/>
          <p:cNvSpPr txBox="1"/>
          <p:nvPr/>
        </p:nvSpPr>
        <p:spPr>
          <a:xfrm>
            <a:off x="1143000" y="4724400"/>
            <a:ext cx="5742678" cy="2092881"/>
          </a:xfrm>
          <a:prstGeom prst="rect">
            <a:avLst/>
          </a:prstGeom>
          <a:noFill/>
        </p:spPr>
        <p:txBody>
          <a:bodyPr wrap="square" rtlCol="0">
            <a:spAutoFit/>
          </a:bodyPr>
          <a:lstStyle/>
          <a:p>
            <a:pPr marL="285750" indent="-285750">
              <a:buFont typeface="Wingdings" pitchFamily="2" charset="2"/>
              <a:buChar char="ü"/>
            </a:pPr>
            <a:r>
              <a:rPr lang="en-US" dirty="0">
                <a:solidFill>
                  <a:prstClr val="black"/>
                </a:solidFill>
              </a:rPr>
              <a:t>A way to stimulate your mind</a:t>
            </a:r>
          </a:p>
          <a:p>
            <a:pPr marL="285750" indent="-285750">
              <a:buFont typeface="Courier New" pitchFamily="49" charset="0"/>
              <a:buChar char="o"/>
            </a:pPr>
            <a:r>
              <a:rPr lang="en-US" dirty="0">
                <a:solidFill>
                  <a:prstClr val="black"/>
                </a:solidFill>
              </a:rPr>
              <a:t>Opens a flow of creative thinking</a:t>
            </a:r>
          </a:p>
          <a:p>
            <a:pPr marL="285750" indent="-285750">
              <a:buFont typeface="Courier New" pitchFamily="49" charset="0"/>
              <a:buChar char="o"/>
            </a:pPr>
            <a:r>
              <a:rPr lang="en-US" dirty="0">
                <a:solidFill>
                  <a:prstClr val="black"/>
                </a:solidFill>
              </a:rPr>
              <a:t>A way to see how things connect</a:t>
            </a:r>
          </a:p>
          <a:p>
            <a:pPr marL="285750" indent="-285750">
              <a:buFont typeface="Courier New" pitchFamily="49" charset="0"/>
              <a:buChar char="o"/>
            </a:pPr>
            <a:r>
              <a:rPr lang="en-US" dirty="0">
                <a:solidFill>
                  <a:prstClr val="black"/>
                </a:solidFill>
              </a:rPr>
              <a:t>Whole braining thinking that identifies and solves problems</a:t>
            </a:r>
          </a:p>
          <a:p>
            <a:pPr marL="342900" indent="-342900">
              <a:buFontTx/>
              <a:buAutoNum type="arabicPeriod"/>
            </a:pPr>
            <a:endParaRPr lang="en-US" sz="2000" dirty="0">
              <a:solidFill>
                <a:prstClr val="black"/>
              </a:solidFill>
            </a:endParaRPr>
          </a:p>
          <a:p>
            <a:pPr marL="342900" indent="-342900">
              <a:buFontTx/>
              <a:buAutoNum type="arabicPeriod"/>
            </a:pPr>
            <a:endParaRPr lang="en-US" sz="2000" dirty="0">
              <a:solidFill>
                <a:prstClr val="black"/>
              </a:solidFill>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057400"/>
            <a:ext cx="3114675"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678276" y="5506216"/>
            <a:ext cx="4572000" cy="923330"/>
          </a:xfrm>
          <a:prstGeom prst="rect">
            <a:avLst/>
          </a:prstGeom>
        </p:spPr>
        <p:txBody>
          <a:bodyPr>
            <a:spAutoFit/>
          </a:bodyPr>
          <a:lstStyle/>
          <a:p>
            <a:pPr marL="285750" indent="-285750">
              <a:buFont typeface="Wingdings" panose="05000000000000000000" pitchFamily="2" charset="2"/>
              <a:buChar char="q"/>
            </a:pPr>
            <a:r>
              <a:rPr lang="en-US" dirty="0">
                <a:solidFill>
                  <a:prstClr val="black"/>
                </a:solidFill>
              </a:rPr>
              <a:t>Brainstorm</a:t>
            </a:r>
          </a:p>
          <a:p>
            <a:pPr marL="285750" indent="-285750">
              <a:buFont typeface="Wingdings" panose="05000000000000000000" pitchFamily="2" charset="2"/>
              <a:buChar char="q"/>
            </a:pPr>
            <a:r>
              <a:rPr lang="en-US" dirty="0">
                <a:solidFill>
                  <a:prstClr val="black"/>
                </a:solidFill>
              </a:rPr>
              <a:t>Visualize </a:t>
            </a:r>
          </a:p>
          <a:p>
            <a:pPr marL="285750" indent="-285750">
              <a:buFont typeface="Wingdings" panose="05000000000000000000" pitchFamily="2" charset="2"/>
              <a:buChar char="q"/>
            </a:pPr>
            <a:r>
              <a:rPr lang="en-US" dirty="0">
                <a:solidFill>
                  <a:prstClr val="black"/>
                </a:solidFill>
              </a:rPr>
              <a:t>Think in a new way</a:t>
            </a:r>
          </a:p>
        </p:txBody>
      </p:sp>
    </p:spTree>
    <p:extLst>
      <p:ext uri="{BB962C8B-B14F-4D97-AF65-F5344CB8AC3E}">
        <p14:creationId xmlns:p14="http://schemas.microsoft.com/office/powerpoint/2010/main" val="224970896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28850" y="228600"/>
            <a:ext cx="5040630" cy="859302"/>
          </a:xfrm>
        </p:spPr>
        <p:txBody>
          <a:bodyPr>
            <a:normAutofit/>
          </a:bodyPr>
          <a:lstStyle/>
          <a:p>
            <a:r>
              <a:rPr lang="en-US" sz="2800" dirty="0"/>
              <a:t>The mind-body problem</a:t>
            </a:r>
          </a:p>
        </p:txBody>
      </p:sp>
      <p:sp>
        <p:nvSpPr>
          <p:cNvPr id="3" name="TextBox 2"/>
          <p:cNvSpPr txBox="1"/>
          <p:nvPr/>
        </p:nvSpPr>
        <p:spPr>
          <a:xfrm>
            <a:off x="4343400" y="1295401"/>
            <a:ext cx="3200400" cy="1200329"/>
          </a:xfrm>
          <a:prstGeom prst="rect">
            <a:avLst/>
          </a:prstGeom>
          <a:noFill/>
        </p:spPr>
        <p:txBody>
          <a:bodyPr wrap="square" rtlCol="0">
            <a:spAutoFit/>
          </a:bodyPr>
          <a:lstStyle/>
          <a:p>
            <a:r>
              <a:rPr lang="en-US" dirty="0">
                <a:solidFill>
                  <a:srgbClr val="0070C0"/>
                </a:solidFill>
                <a:latin typeface="Arial" pitchFamily="34" charset="0"/>
                <a:cs typeface="Arial" pitchFamily="34" charset="0"/>
              </a:rPr>
              <a:t>Q:</a:t>
            </a:r>
          </a:p>
          <a:p>
            <a:r>
              <a:rPr lang="en-US" dirty="0">
                <a:solidFill>
                  <a:srgbClr val="0070C0"/>
                </a:solidFill>
                <a:latin typeface="Arial" pitchFamily="34" charset="0"/>
                <a:cs typeface="Arial" pitchFamily="34" charset="0"/>
              </a:rPr>
              <a:t>How does the mind relate to physicality- the brain &amp; nervous system ?</a:t>
            </a:r>
          </a:p>
        </p:txBody>
      </p:sp>
      <p:pic>
        <p:nvPicPr>
          <p:cNvPr id="19460" name="Picture 4" descr="https://encrypted-tbn1.google.com/images?q=tbn:ANd9GcTzj5WLLBv_Y5AwLLVYxIJrHr9zLXEJzc7PNvkpenKcKHQOpbQD-Q"/>
          <p:cNvPicPr>
            <a:picLocks noChangeAspect="1" noChangeArrowheads="1"/>
          </p:cNvPicPr>
          <p:nvPr/>
        </p:nvPicPr>
        <p:blipFill>
          <a:blip r:embed="rId3" cstate="print"/>
          <a:srcRect/>
          <a:stretch>
            <a:fillRect/>
          </a:stretch>
        </p:blipFill>
        <p:spPr bwMode="auto">
          <a:xfrm>
            <a:off x="4857750" y="4874001"/>
            <a:ext cx="2343150" cy="1755403"/>
          </a:xfrm>
          <a:prstGeom prst="rect">
            <a:avLst/>
          </a:prstGeom>
          <a:noFill/>
        </p:spPr>
      </p:pic>
      <p:pic>
        <p:nvPicPr>
          <p:cNvPr id="19468" name="Picture 12" descr="https://encrypted-tbn3.google.com/images?q=tbn:ANd9GcRYLzdbDY_SD4p_FtYtQ19_98q3-3Az5VCGOLtdnfAFhD_IhoDY"/>
          <p:cNvPicPr>
            <a:picLocks noChangeAspect="1" noChangeArrowheads="1"/>
          </p:cNvPicPr>
          <p:nvPr/>
        </p:nvPicPr>
        <p:blipFill>
          <a:blip r:embed="rId4" cstate="print"/>
          <a:srcRect/>
          <a:stretch>
            <a:fillRect/>
          </a:stretch>
        </p:blipFill>
        <p:spPr bwMode="auto">
          <a:xfrm>
            <a:off x="4914900" y="2788920"/>
            <a:ext cx="2228850" cy="1783081"/>
          </a:xfrm>
          <a:prstGeom prst="rect">
            <a:avLst/>
          </a:prstGeom>
          <a:noFill/>
        </p:spPr>
      </p:pic>
      <p:pic>
        <p:nvPicPr>
          <p:cNvPr id="19470" name="Picture 14" descr="http://intuitiontellsmeso.files.wordpress.com/2009/08/78_ithinkithink2.gif?w=339&amp;h=458"/>
          <p:cNvPicPr>
            <a:picLocks noChangeAspect="1" noChangeArrowheads="1"/>
          </p:cNvPicPr>
          <p:nvPr/>
        </p:nvPicPr>
        <p:blipFill>
          <a:blip r:embed="rId5" cstate="print"/>
          <a:srcRect/>
          <a:stretch>
            <a:fillRect/>
          </a:stretch>
        </p:blipFill>
        <p:spPr bwMode="auto">
          <a:xfrm>
            <a:off x="1771652" y="1981200"/>
            <a:ext cx="2421731" cy="4352926"/>
          </a:xfrm>
          <a:prstGeom prst="rect">
            <a:avLst/>
          </a:prstGeom>
          <a:noFill/>
        </p:spPr>
      </p:pic>
    </p:spTree>
    <p:extLst>
      <p:ext uri="{BB962C8B-B14F-4D97-AF65-F5344CB8AC3E}">
        <p14:creationId xmlns:p14="http://schemas.microsoft.com/office/powerpoint/2010/main" val="403843642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2700000" scaled="0"/>
          <a:tileRect/>
        </a:gradFill>
        <a:effectLst/>
      </p:bgPr>
    </p:bg>
    <p:spTree>
      <p:nvGrpSpPr>
        <p:cNvPr id="1" name=""/>
        <p:cNvGrpSpPr/>
        <p:nvPr/>
      </p:nvGrpSpPr>
      <p:grpSpPr>
        <a:xfrm>
          <a:off x="0" y="0"/>
          <a:ext cx="0" cy="0"/>
          <a:chOff x="0" y="0"/>
          <a:chExt cx="0" cy="0"/>
        </a:xfrm>
      </p:grpSpPr>
      <p:pic>
        <p:nvPicPr>
          <p:cNvPr id="6" name="Picture 6" descr="https://encrypted-tbn1.google.com/images?q=tbn:ANd9GcSSb90xwo5NsCFcVkKnp70m6jWKA9UmZigZ-D0nDb8Eh7iC11p5"/>
          <p:cNvPicPr>
            <a:picLocks noChangeAspect="1" noChangeArrowheads="1"/>
          </p:cNvPicPr>
          <p:nvPr/>
        </p:nvPicPr>
        <p:blipFill>
          <a:blip r:embed="rId2" cstate="print">
            <a:duotone>
              <a:schemeClr val="accent1">
                <a:shade val="45000"/>
                <a:satMod val="135000"/>
              </a:schemeClr>
              <a:prstClr val="white"/>
            </a:duotone>
            <a:lum contrast="10000"/>
          </a:blip>
          <a:srcRect/>
          <a:stretch>
            <a:fillRect/>
          </a:stretch>
        </p:blipFill>
        <p:spPr bwMode="auto">
          <a:xfrm>
            <a:off x="5486400" y="76204"/>
            <a:ext cx="3276600" cy="1997927"/>
          </a:xfrm>
          <a:prstGeom prst="rect">
            <a:avLst/>
          </a:prstGeom>
          <a:noFill/>
        </p:spPr>
      </p:pic>
      <p:sp>
        <p:nvSpPr>
          <p:cNvPr id="4" name="Title 3"/>
          <p:cNvSpPr>
            <a:spLocks noGrp="1"/>
          </p:cNvSpPr>
          <p:nvPr>
            <p:ph type="title"/>
          </p:nvPr>
        </p:nvSpPr>
        <p:spPr>
          <a:xfrm>
            <a:off x="1295400" y="457200"/>
            <a:ext cx="7269480" cy="533400"/>
          </a:xfrm>
        </p:spPr>
        <p:txBody>
          <a:bodyPr>
            <a:normAutofit fontScale="90000"/>
          </a:bodyPr>
          <a:lstStyle/>
          <a:p>
            <a:r>
              <a:rPr lang="en-US" sz="2800" dirty="0" smtClean="0"/>
              <a:t>Mind Body problem</a:t>
            </a:r>
            <a:br>
              <a:rPr lang="en-US" sz="2800" dirty="0" smtClean="0"/>
            </a:br>
            <a:r>
              <a:rPr lang="en-US" sz="2800" dirty="0"/>
              <a:t> </a:t>
            </a:r>
            <a:r>
              <a:rPr lang="en-US" sz="2800" dirty="0" smtClean="0"/>
              <a:t>     </a:t>
            </a:r>
            <a:r>
              <a:rPr lang="en-US" sz="2000" dirty="0" smtClean="0"/>
              <a:t> </a:t>
            </a:r>
            <a:r>
              <a:rPr lang="en-US" sz="2800" dirty="0"/>
              <a:t/>
            </a:r>
            <a:br>
              <a:rPr lang="en-US" sz="2800" dirty="0"/>
            </a:br>
            <a:endParaRPr lang="en-US" sz="2000" dirty="0"/>
          </a:p>
        </p:txBody>
      </p:sp>
      <p:sp>
        <p:nvSpPr>
          <p:cNvPr id="5" name="Content Placeholder 4"/>
          <p:cNvSpPr>
            <a:spLocks noGrp="1"/>
          </p:cNvSpPr>
          <p:nvPr>
            <p:ph idx="1"/>
          </p:nvPr>
        </p:nvSpPr>
        <p:spPr>
          <a:xfrm>
            <a:off x="1143000" y="838200"/>
            <a:ext cx="7543800" cy="5791200"/>
          </a:xfrm>
        </p:spPr>
        <p:txBody>
          <a:bodyPr>
            <a:normAutofit fontScale="92500" lnSpcReduction="20000"/>
          </a:bodyPr>
          <a:lstStyle/>
          <a:p>
            <a:pPr>
              <a:buNone/>
            </a:pPr>
            <a:endParaRPr lang="en-US" sz="2300" dirty="0" smtClean="0"/>
          </a:p>
          <a:p>
            <a:r>
              <a:rPr lang="en-US" sz="2300" dirty="0" smtClean="0"/>
              <a:t>Dualism:</a:t>
            </a:r>
          </a:p>
          <a:p>
            <a:pPr>
              <a:buNone/>
            </a:pPr>
            <a:r>
              <a:rPr lang="en-US" sz="2300" dirty="0" smtClean="0"/>
              <a:t>       holds that body and mind are separate substances</a:t>
            </a:r>
          </a:p>
          <a:p>
            <a:pPr>
              <a:buNone/>
            </a:pPr>
            <a:endParaRPr lang="en-US" sz="2300" dirty="0" smtClean="0"/>
          </a:p>
          <a:p>
            <a:r>
              <a:rPr lang="en-US" sz="2300" dirty="0" smtClean="0"/>
              <a:t>Property Dualism</a:t>
            </a:r>
          </a:p>
          <a:p>
            <a:pPr lvl="1">
              <a:buNone/>
            </a:pPr>
            <a:r>
              <a:rPr lang="en-US" sz="1900" dirty="0" smtClean="0"/>
              <a:t>1. Physical properties</a:t>
            </a:r>
          </a:p>
          <a:p>
            <a:pPr lvl="2">
              <a:buFont typeface="Courier New" pitchFamily="49" charset="0"/>
              <a:buChar char="o"/>
            </a:pPr>
            <a:r>
              <a:rPr lang="en-US" sz="1900" dirty="0" smtClean="0"/>
              <a:t>Consciousness = neurobiology</a:t>
            </a:r>
          </a:p>
          <a:p>
            <a:pPr lvl="1">
              <a:buNone/>
            </a:pPr>
            <a:r>
              <a:rPr lang="en-US" sz="1900" dirty="0" smtClean="0"/>
              <a:t>2.  Mental Properties</a:t>
            </a:r>
          </a:p>
          <a:p>
            <a:pPr lvl="2">
              <a:buFont typeface="Courier New" pitchFamily="49" charset="0"/>
              <a:buChar char="o"/>
            </a:pPr>
            <a:r>
              <a:rPr lang="en-US" sz="1900" dirty="0" smtClean="0"/>
              <a:t>Material evolves properties depending on how its used or activated</a:t>
            </a:r>
          </a:p>
          <a:p>
            <a:pPr lvl="2">
              <a:buFont typeface="Courier New" pitchFamily="49" charset="0"/>
              <a:buChar char="o"/>
            </a:pPr>
            <a:endParaRPr lang="en-US" sz="2300" dirty="0" smtClean="0"/>
          </a:p>
          <a:p>
            <a:r>
              <a:rPr lang="en-US" sz="2300" dirty="0" smtClean="0"/>
              <a:t>Substance Dualism</a:t>
            </a:r>
          </a:p>
          <a:p>
            <a:pPr>
              <a:buNone/>
            </a:pPr>
            <a:r>
              <a:rPr lang="en-US" sz="2300" dirty="0" smtClean="0"/>
              <a:t>	 	</a:t>
            </a:r>
            <a:r>
              <a:rPr lang="en-US" sz="1900" dirty="0" smtClean="0"/>
              <a:t>1. Mind is material substance</a:t>
            </a:r>
          </a:p>
          <a:p>
            <a:pPr>
              <a:buNone/>
            </a:pPr>
            <a:r>
              <a:rPr lang="en-US" sz="1900" dirty="0" smtClean="0"/>
              <a:t>		2. Body is material,  but it can’t think</a:t>
            </a:r>
          </a:p>
          <a:p>
            <a:pPr>
              <a:buNone/>
            </a:pPr>
            <a:endParaRPr lang="en-US" sz="1800" dirty="0" smtClean="0"/>
          </a:p>
          <a:p>
            <a:pPr>
              <a:buNone/>
            </a:pPr>
            <a:r>
              <a:rPr lang="en-US" sz="2300" dirty="0" smtClean="0"/>
              <a:t>Cartesian Dualism:</a:t>
            </a:r>
            <a:r>
              <a:rPr lang="en-US" sz="2400" dirty="0"/>
              <a:t> argues that there is a two-way interaction between mental and physical substances</a:t>
            </a:r>
            <a:endParaRPr lang="en-US" sz="2300" dirty="0" smtClean="0"/>
          </a:p>
          <a:p>
            <a:r>
              <a:rPr lang="en-US" sz="1800" dirty="0" smtClean="0">
                <a:solidFill>
                  <a:srgbClr val="7030A0"/>
                </a:solidFill>
              </a:rPr>
              <a:t>How can the mind, which is immaterial, cause anything?</a:t>
            </a:r>
          </a:p>
          <a:p>
            <a:r>
              <a:rPr lang="en-US" sz="1800" dirty="0" smtClean="0">
                <a:solidFill>
                  <a:srgbClr val="7030A0"/>
                </a:solidFill>
              </a:rPr>
              <a:t>How can something immaterial, react with material?</a:t>
            </a:r>
          </a:p>
          <a:p>
            <a:endParaRPr lang="en-US" sz="1800" dirty="0"/>
          </a:p>
        </p:txBody>
      </p:sp>
    </p:spTree>
    <p:extLst>
      <p:ext uri="{BB962C8B-B14F-4D97-AF65-F5344CB8AC3E}">
        <p14:creationId xmlns:p14="http://schemas.microsoft.com/office/powerpoint/2010/main" val="427753145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9069572" cy="1143000"/>
          </a:xfrm>
        </p:spPr>
        <p:txBody>
          <a:bodyPr>
            <a:normAutofit fontScale="90000"/>
          </a:bodyPr>
          <a:lstStyle/>
          <a:p>
            <a:pPr algn="ctr"/>
            <a:r>
              <a:rPr lang="en-US" sz="3100" b="1" dirty="0" smtClean="0">
                <a:solidFill>
                  <a:srgbClr val="0070C0"/>
                </a:solidFill>
              </a:rPr>
              <a:t>What is the Connection </a:t>
            </a:r>
            <a:r>
              <a:rPr lang="en-US" sz="3100" b="1" dirty="0">
                <a:solidFill>
                  <a:srgbClr val="0070C0"/>
                </a:solidFill>
              </a:rPr>
              <a:t>between </a:t>
            </a:r>
            <a:r>
              <a:rPr lang="en-US" sz="3100" b="1" dirty="0" smtClean="0">
                <a:solidFill>
                  <a:srgbClr val="0070C0"/>
                </a:solidFill>
              </a:rPr>
              <a:t/>
            </a:r>
            <a:br>
              <a:rPr lang="en-US" sz="3100" b="1" dirty="0" smtClean="0">
                <a:solidFill>
                  <a:srgbClr val="0070C0"/>
                </a:solidFill>
              </a:rPr>
            </a:br>
            <a:r>
              <a:rPr lang="en-US" sz="3100" b="1" dirty="0" smtClean="0">
                <a:solidFill>
                  <a:srgbClr val="0070C0"/>
                </a:solidFill>
              </a:rPr>
              <a:t>Mind</a:t>
            </a:r>
            <a:r>
              <a:rPr lang="en-US" sz="3100" b="1" dirty="0">
                <a:solidFill>
                  <a:srgbClr val="0070C0"/>
                </a:solidFill>
              </a:rPr>
              <a:t>, Matter </a:t>
            </a:r>
            <a:r>
              <a:rPr lang="en-US" sz="3100" b="1" dirty="0" smtClean="0">
                <a:solidFill>
                  <a:srgbClr val="0070C0"/>
                </a:solidFill>
              </a:rPr>
              <a:t>and Space?</a:t>
            </a:r>
            <a:r>
              <a:rPr lang="en-US" sz="2400" b="1" dirty="0" smtClean="0">
                <a:solidFill>
                  <a:srgbClr val="0070C0"/>
                </a:solidFill>
              </a:rPr>
              <a:t/>
            </a:r>
            <a:br>
              <a:rPr lang="en-US" sz="2400" b="1" dirty="0" smtClean="0">
                <a:solidFill>
                  <a:srgbClr val="0070C0"/>
                </a:solidFill>
              </a:rPr>
            </a:br>
            <a:r>
              <a:rPr lang="en-US" sz="2400" dirty="0" smtClean="0">
                <a:solidFill>
                  <a:schemeClr val="tx1"/>
                </a:solidFill>
                <a:effectLst/>
              </a:rPr>
              <a:t>(the hard problem of consciousness)</a:t>
            </a:r>
            <a:endParaRPr lang="en-US" sz="4000" dirty="0">
              <a:solidFill>
                <a:schemeClr val="tx1"/>
              </a:solidFill>
              <a:effectLst/>
            </a:endParaRPr>
          </a:p>
        </p:txBody>
      </p:sp>
      <p:sp>
        <p:nvSpPr>
          <p:cNvPr id="3" name="Content Placeholder 2"/>
          <p:cNvSpPr>
            <a:spLocks noGrp="1"/>
          </p:cNvSpPr>
          <p:nvPr>
            <p:ph idx="1"/>
          </p:nvPr>
        </p:nvSpPr>
        <p:spPr>
          <a:xfrm>
            <a:off x="1143000" y="1752600"/>
            <a:ext cx="8001000" cy="4800600"/>
          </a:xfrm>
        </p:spPr>
        <p:txBody>
          <a:bodyPr>
            <a:normAutofit/>
          </a:bodyPr>
          <a:lstStyle/>
          <a:p>
            <a:pPr>
              <a:buClr>
                <a:srgbClr val="00B050"/>
              </a:buClr>
              <a:buFont typeface="Wingdings" panose="05000000000000000000" pitchFamily="2" charset="2"/>
              <a:buChar char="v"/>
            </a:pPr>
            <a:r>
              <a:rPr lang="en-US" sz="2200" b="1" dirty="0">
                <a:solidFill>
                  <a:schemeClr val="accent3">
                    <a:lumMod val="50000"/>
                  </a:schemeClr>
                </a:solidFill>
              </a:rPr>
              <a:t>The mind is affected by matter.</a:t>
            </a:r>
            <a:r>
              <a:rPr lang="en-US" sz="2200" dirty="0">
                <a:solidFill>
                  <a:schemeClr val="accent3">
                    <a:lumMod val="50000"/>
                  </a:schemeClr>
                </a:solidFill>
              </a:rPr>
              <a:t> </a:t>
            </a:r>
            <a:endParaRPr lang="en-US" sz="2200" b="1" dirty="0" smtClean="0">
              <a:solidFill>
                <a:schemeClr val="accent3">
                  <a:lumMod val="50000"/>
                </a:schemeClr>
              </a:solidFill>
            </a:endParaRPr>
          </a:p>
          <a:p>
            <a:pPr>
              <a:buClr>
                <a:srgbClr val="00B050"/>
              </a:buClr>
              <a:buFont typeface="Wingdings" panose="05000000000000000000" pitchFamily="2" charset="2"/>
              <a:buChar char="v"/>
            </a:pPr>
            <a:r>
              <a:rPr lang="en-US" sz="2200" b="1" dirty="0" smtClean="0">
                <a:solidFill>
                  <a:schemeClr val="accent3">
                    <a:lumMod val="50000"/>
                  </a:schemeClr>
                </a:solidFill>
              </a:rPr>
              <a:t>The mind </a:t>
            </a:r>
            <a:r>
              <a:rPr lang="en-US" sz="2200" b="1" dirty="0">
                <a:solidFill>
                  <a:schemeClr val="accent3">
                    <a:lumMod val="50000"/>
                  </a:schemeClr>
                </a:solidFill>
              </a:rPr>
              <a:t>can </a:t>
            </a:r>
            <a:r>
              <a:rPr lang="en-US" sz="2200" b="1" dirty="0" smtClean="0">
                <a:solidFill>
                  <a:schemeClr val="accent3">
                    <a:lumMod val="50000"/>
                  </a:schemeClr>
                </a:solidFill>
              </a:rPr>
              <a:t>move matter </a:t>
            </a:r>
            <a:r>
              <a:rPr lang="en-US" sz="2200" b="1" dirty="0">
                <a:solidFill>
                  <a:schemeClr val="accent3">
                    <a:lumMod val="50000"/>
                  </a:schemeClr>
                </a:solidFill>
              </a:rPr>
              <a:t>in </a:t>
            </a:r>
            <a:r>
              <a:rPr lang="en-US" sz="2200" b="1" dirty="0" smtClean="0">
                <a:solidFill>
                  <a:schemeClr val="accent3">
                    <a:lumMod val="50000"/>
                  </a:schemeClr>
                </a:solidFill>
              </a:rPr>
              <a:t>space</a:t>
            </a:r>
            <a:r>
              <a:rPr lang="en-US" sz="2200" b="1" dirty="0">
                <a:solidFill>
                  <a:schemeClr val="accent3">
                    <a:lumMod val="50000"/>
                  </a:schemeClr>
                </a:solidFill>
              </a:rPr>
              <a:t>.</a:t>
            </a:r>
            <a:r>
              <a:rPr lang="en-US" sz="2200" dirty="0">
                <a:solidFill>
                  <a:schemeClr val="accent3">
                    <a:lumMod val="50000"/>
                  </a:schemeClr>
                </a:solidFill>
              </a:rPr>
              <a:t> </a:t>
            </a:r>
            <a:endParaRPr lang="en-US" sz="2200" b="1" dirty="0">
              <a:solidFill>
                <a:schemeClr val="accent3">
                  <a:lumMod val="50000"/>
                </a:schemeClr>
              </a:solidFill>
            </a:endParaRPr>
          </a:p>
          <a:p>
            <a:pPr>
              <a:buClr>
                <a:srgbClr val="00B050"/>
              </a:buClr>
              <a:buFont typeface="Wingdings" panose="05000000000000000000" pitchFamily="2" charset="2"/>
              <a:buChar char="v"/>
            </a:pPr>
            <a:r>
              <a:rPr lang="en-US" sz="2200" b="1" dirty="0" smtClean="0">
                <a:solidFill>
                  <a:schemeClr val="accent3">
                    <a:lumMod val="50000"/>
                  </a:schemeClr>
                </a:solidFill>
              </a:rPr>
              <a:t>The mind produces brain waves </a:t>
            </a:r>
            <a:r>
              <a:rPr lang="en-US" sz="2200" b="1" dirty="0">
                <a:solidFill>
                  <a:schemeClr val="accent3">
                    <a:lumMod val="50000"/>
                  </a:schemeClr>
                </a:solidFill>
              </a:rPr>
              <a:t>in </a:t>
            </a:r>
            <a:r>
              <a:rPr lang="en-US" sz="2200" b="1" dirty="0" smtClean="0">
                <a:solidFill>
                  <a:schemeClr val="accent3">
                    <a:lumMod val="50000"/>
                  </a:schemeClr>
                </a:solidFill>
              </a:rPr>
              <a:t>space </a:t>
            </a:r>
            <a:r>
              <a:rPr lang="en-US" sz="2200" b="1" dirty="0">
                <a:solidFill>
                  <a:schemeClr val="accent3">
                    <a:lumMod val="50000"/>
                  </a:schemeClr>
                </a:solidFill>
              </a:rPr>
              <a:t>when </a:t>
            </a:r>
            <a:r>
              <a:rPr lang="en-US" sz="2200" b="1" dirty="0" smtClean="0">
                <a:solidFill>
                  <a:schemeClr val="accent3">
                    <a:lumMod val="50000"/>
                  </a:schemeClr>
                </a:solidFill>
              </a:rPr>
              <a:t>thinking</a:t>
            </a:r>
            <a:r>
              <a:rPr lang="en-US" b="1" dirty="0" smtClean="0">
                <a:solidFill>
                  <a:schemeClr val="accent3">
                    <a:lumMod val="50000"/>
                  </a:schemeClr>
                </a:solidFill>
              </a:rPr>
              <a:t>.</a:t>
            </a:r>
          </a:p>
          <a:p>
            <a:pPr marL="82296" indent="0">
              <a:buClr>
                <a:srgbClr val="00B050"/>
              </a:buClr>
              <a:buNone/>
            </a:pPr>
            <a:endParaRPr lang="en-US" b="1" dirty="0">
              <a:solidFill>
                <a:schemeClr val="accent4">
                  <a:lumMod val="75000"/>
                </a:schemeClr>
              </a:solidFill>
            </a:endParaRPr>
          </a:p>
          <a:p>
            <a:pPr>
              <a:buClr>
                <a:srgbClr val="00B050"/>
              </a:buClr>
              <a:buFont typeface="Wingdings" panose="05000000000000000000" pitchFamily="2" charset="2"/>
              <a:buChar char="§"/>
            </a:pPr>
            <a:r>
              <a:rPr lang="en-US" b="1" dirty="0" smtClean="0">
                <a:solidFill>
                  <a:srgbClr val="0070C0"/>
                </a:solidFill>
              </a:rPr>
              <a:t> </a:t>
            </a:r>
            <a:r>
              <a:rPr lang="en-US" sz="2400" dirty="0" smtClean="0">
                <a:solidFill>
                  <a:srgbClr val="0070C0"/>
                </a:solidFill>
              </a:rPr>
              <a:t>Can you think of  examples? </a:t>
            </a:r>
          </a:p>
          <a:p>
            <a:pPr marL="82296" indent="0">
              <a:buClr>
                <a:srgbClr val="00B050"/>
              </a:buClr>
              <a:buNone/>
            </a:pPr>
            <a:endParaRPr lang="en-US" sz="2400" dirty="0" smtClean="0"/>
          </a:p>
          <a:p>
            <a:pPr marL="82296" indent="0">
              <a:buClr>
                <a:srgbClr val="00B050"/>
              </a:buClr>
              <a:buNone/>
            </a:pPr>
            <a:endParaRPr lang="en-US" sz="2400" dirty="0"/>
          </a:p>
          <a:p>
            <a:pPr marL="82296" indent="0">
              <a:buClr>
                <a:srgbClr val="00B050"/>
              </a:buClr>
              <a:buNone/>
            </a:pPr>
            <a:endParaRPr lang="en-US" sz="2400" dirty="0" smtClean="0"/>
          </a:p>
          <a:p>
            <a:pPr marL="82296" indent="0">
              <a:buClr>
                <a:srgbClr val="00B050"/>
              </a:buClr>
              <a:buNone/>
            </a:pPr>
            <a:r>
              <a:rPr lang="en-US" sz="2400" dirty="0" smtClean="0">
                <a:solidFill>
                  <a:schemeClr val="accent2">
                    <a:lumMod val="50000"/>
                  </a:schemeClr>
                </a:solidFill>
              </a:rPr>
              <a:t>What does mind over matter mean?</a:t>
            </a:r>
          </a:p>
          <a:p>
            <a:pPr marL="82296" indent="0">
              <a:buClr>
                <a:srgbClr val="00B050"/>
              </a:buClr>
              <a:buNone/>
            </a:pPr>
            <a:r>
              <a:rPr lang="en-US" sz="2400" dirty="0" smtClean="0">
                <a:solidFill>
                  <a:schemeClr val="accent2">
                    <a:lumMod val="50000"/>
                  </a:schemeClr>
                </a:solidFill>
              </a:rPr>
              <a:t>What does it mean when we say:  Are you out of your mind?</a:t>
            </a:r>
            <a:endParaRPr lang="en-US" sz="2800" dirty="0">
              <a:solidFill>
                <a:schemeClr val="accent2">
                  <a:lumMod val="50000"/>
                </a:schemeClr>
              </a:solidFill>
            </a:endParaRPr>
          </a:p>
        </p:txBody>
      </p:sp>
      <p:pic>
        <p:nvPicPr>
          <p:cNvPr id="1229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8286" r="14465"/>
          <a:stretch/>
        </p:blipFill>
        <p:spPr bwMode="auto">
          <a:xfrm>
            <a:off x="5867400" y="3200400"/>
            <a:ext cx="260205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11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4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5838" y="538796"/>
            <a:ext cx="7498080" cy="1143000"/>
          </a:xfrm>
        </p:spPr>
        <p:txBody>
          <a:bodyPr>
            <a:normAutofit fontScale="90000"/>
          </a:bodyPr>
          <a:lstStyle/>
          <a:p>
            <a:r>
              <a:rPr lang="en-US" sz="3100" dirty="0" smtClean="0">
                <a:solidFill>
                  <a:srgbClr val="7030A0"/>
                </a:solidFill>
              </a:rPr>
              <a:t>Philosophy of Mind: </a:t>
            </a:r>
            <a:br>
              <a:rPr lang="en-US" sz="3100" dirty="0" smtClean="0">
                <a:solidFill>
                  <a:srgbClr val="7030A0"/>
                </a:solidFill>
              </a:rPr>
            </a:br>
            <a:r>
              <a:rPr lang="en-US" sz="3100" dirty="0" smtClean="0">
                <a:solidFill>
                  <a:srgbClr val="7030A0"/>
                </a:solidFill>
              </a:rPr>
              <a:t>from the Perspective of Applied Engineering </a:t>
            </a:r>
            <a:r>
              <a:rPr lang="en-US" sz="3600" dirty="0" smtClean="0">
                <a:solidFill>
                  <a:srgbClr val="7030A0"/>
                </a:solidFill>
              </a:rPr>
              <a:t/>
            </a:r>
            <a:br>
              <a:rPr lang="en-US" sz="3600" dirty="0" smtClean="0">
                <a:solidFill>
                  <a:srgbClr val="7030A0"/>
                </a:solidFill>
              </a:rPr>
            </a:br>
            <a:r>
              <a:rPr lang="en-US" dirty="0" smtClean="0">
                <a:solidFill>
                  <a:srgbClr val="7030A0"/>
                </a:solidFill>
              </a:rPr>
              <a:t/>
            </a:r>
            <a:br>
              <a:rPr lang="en-US" dirty="0" smtClean="0">
                <a:solidFill>
                  <a:srgbClr val="7030A0"/>
                </a:solidFill>
              </a:rPr>
            </a:br>
            <a:endParaRPr lang="en-US" dirty="0">
              <a:solidFill>
                <a:srgbClr val="7030A0"/>
              </a:solidFill>
            </a:endParaRPr>
          </a:p>
        </p:txBody>
      </p:sp>
      <p:sp>
        <p:nvSpPr>
          <p:cNvPr id="3" name="Content Placeholder 2"/>
          <p:cNvSpPr>
            <a:spLocks noGrp="1"/>
          </p:cNvSpPr>
          <p:nvPr>
            <p:ph idx="4294967295"/>
          </p:nvPr>
        </p:nvSpPr>
        <p:spPr>
          <a:xfrm>
            <a:off x="1143000" y="914400"/>
            <a:ext cx="8001000" cy="6096000"/>
          </a:xfrm>
        </p:spPr>
        <p:txBody>
          <a:bodyPr>
            <a:normAutofit lnSpcReduction="10000"/>
          </a:bodyPr>
          <a:lstStyle/>
          <a:p>
            <a:pPr>
              <a:buNone/>
            </a:pPr>
            <a:r>
              <a:rPr lang="en-US" sz="2000" dirty="0" smtClean="0">
                <a:solidFill>
                  <a:srgbClr val="7030A0"/>
                </a:solidFill>
                <a:effectLst>
                  <a:outerShdw blurRad="38100" dist="38100" dir="2700000" algn="tl">
                    <a:srgbClr val="000000">
                      <a:alpha val="43137"/>
                    </a:srgbClr>
                  </a:outerShdw>
                </a:effectLst>
              </a:rPr>
              <a:t>                                                                                                        </a:t>
            </a:r>
            <a:endParaRPr lang="en-US" sz="2000" b="1" dirty="0" smtClean="0">
              <a:hlinkClick r:id="rId3"/>
            </a:endParaRPr>
          </a:p>
          <a:p>
            <a:pPr>
              <a:buNone/>
            </a:pPr>
            <a:r>
              <a:rPr lang="en-US" sz="2000" dirty="0" smtClean="0">
                <a:solidFill>
                  <a:srgbClr val="7030A0"/>
                </a:solidFill>
              </a:rPr>
              <a:t>					</a:t>
            </a:r>
            <a:endParaRPr lang="en-US" sz="2000" b="1" dirty="0" smtClean="0">
              <a:effectLst>
                <a:outerShdw blurRad="38100" dist="38100" dir="2700000" algn="tl">
                  <a:srgbClr val="000000">
                    <a:alpha val="43137"/>
                  </a:srgbClr>
                </a:outerShdw>
              </a:effectLst>
              <a:hlinkClick r:id="rId3"/>
            </a:endParaRPr>
          </a:p>
          <a:p>
            <a:pPr>
              <a:buNone/>
            </a:pPr>
            <a:endParaRPr lang="en-US" sz="2000" b="1" dirty="0" smtClean="0">
              <a:hlinkClick r:id=""/>
            </a:endParaRPr>
          </a:p>
          <a:p>
            <a:pPr>
              <a:buNone/>
            </a:pPr>
            <a:endParaRPr lang="en-US" sz="2000" b="1" dirty="0" smtClean="0">
              <a:hlinkClick r:id=""/>
            </a:endParaRPr>
          </a:p>
          <a:p>
            <a:pPr>
              <a:buNone/>
            </a:pPr>
            <a:endParaRPr lang="en-US" sz="2000" b="1" dirty="0" smtClean="0">
              <a:hlinkClick r:id=""/>
            </a:endParaRPr>
          </a:p>
          <a:p>
            <a:pPr>
              <a:buNone/>
            </a:pPr>
            <a:endParaRPr lang="en-US" sz="2000" b="1" dirty="0" smtClean="0">
              <a:hlinkClick r:id=""/>
            </a:endParaRPr>
          </a:p>
          <a:p>
            <a:pPr>
              <a:buNone/>
            </a:pPr>
            <a:endParaRPr lang="en-US" sz="2000" b="1" dirty="0" smtClean="0">
              <a:hlinkClick r:id=""/>
            </a:endParaRPr>
          </a:p>
          <a:p>
            <a:pPr>
              <a:buNone/>
            </a:pPr>
            <a:endParaRPr lang="en-US" sz="2000" b="1" dirty="0" smtClean="0">
              <a:hlinkClick r:id=""/>
            </a:endParaRPr>
          </a:p>
          <a:p>
            <a:pPr>
              <a:buNone/>
            </a:pPr>
            <a:endParaRPr lang="en-US" sz="2000" b="1" dirty="0" smtClean="0">
              <a:hlinkClick r:id=""/>
            </a:endParaRPr>
          </a:p>
          <a:p>
            <a:pPr>
              <a:buNone/>
            </a:pPr>
            <a:endParaRPr lang="en-US" sz="2000" b="1" dirty="0" smtClean="0">
              <a:hlinkClick r:id=""/>
            </a:endParaRPr>
          </a:p>
          <a:p>
            <a:pPr>
              <a:buNone/>
            </a:pPr>
            <a:endParaRPr lang="en-US" sz="2000" b="1" dirty="0" smtClean="0">
              <a:hlinkClick r:id=""/>
            </a:endParaRPr>
          </a:p>
          <a:p>
            <a:pPr>
              <a:buNone/>
            </a:pPr>
            <a:endParaRPr lang="en-US" sz="2000" b="1" dirty="0" smtClean="0">
              <a:hlinkClick r:id=""/>
            </a:endParaRPr>
          </a:p>
          <a:p>
            <a:pPr>
              <a:buNone/>
            </a:pPr>
            <a:endParaRPr lang="en-US" sz="2000" b="1" dirty="0" smtClean="0">
              <a:hlinkClick r:id=""/>
            </a:endParaRPr>
          </a:p>
          <a:p>
            <a:pPr>
              <a:buNone/>
            </a:pPr>
            <a:endParaRPr lang="en-US" sz="1500" dirty="0" smtClean="0">
              <a:solidFill>
                <a:srgbClr val="0070C0"/>
              </a:solidFill>
              <a:hlinkClick r:id="rId3"/>
            </a:endParaRPr>
          </a:p>
          <a:p>
            <a:pPr>
              <a:buNone/>
            </a:pPr>
            <a:endParaRPr lang="en-US" sz="1500" dirty="0">
              <a:solidFill>
                <a:srgbClr val="0070C0"/>
              </a:solidFill>
              <a:hlinkClick r:id="rId3"/>
            </a:endParaRPr>
          </a:p>
          <a:p>
            <a:pPr>
              <a:buNone/>
            </a:pPr>
            <a:endParaRPr lang="en-US" sz="1500" dirty="0" smtClean="0">
              <a:solidFill>
                <a:srgbClr val="0070C0"/>
              </a:solidFill>
              <a:hlinkClick r:id=""/>
            </a:endParaRPr>
          </a:p>
          <a:p>
            <a:pPr>
              <a:buNone/>
            </a:pPr>
            <a:r>
              <a:rPr lang="en-US" sz="1500" dirty="0" smtClean="0">
                <a:solidFill>
                  <a:srgbClr val="0070C0"/>
                </a:solidFill>
                <a:hlinkClick r:id=""/>
              </a:rPr>
              <a:t>http://www.thefreedictionary.com/embodiment</a:t>
            </a:r>
            <a:endParaRPr lang="en-US" sz="1500" dirty="0" smtClean="0">
              <a:solidFill>
                <a:srgbClr val="0070C0"/>
              </a:solidFill>
            </a:endParaRPr>
          </a:p>
          <a:p>
            <a:pPr>
              <a:buNone/>
            </a:pPr>
            <a:r>
              <a:rPr lang="en-US" sz="1500" dirty="0" smtClean="0">
                <a:solidFill>
                  <a:srgbClr val="0070C0"/>
                </a:solidFill>
                <a:hlinkClick r:id="rId4"/>
              </a:rPr>
              <a:t>http://www.youtube.com/user/mindsignonline</a:t>
            </a:r>
            <a:endParaRPr lang="en-US" sz="1500" dirty="0" smtClean="0">
              <a:solidFill>
                <a:srgbClr val="0070C0"/>
              </a:solidFill>
            </a:endParaRPr>
          </a:p>
          <a:p>
            <a:pPr>
              <a:buNone/>
            </a:pPr>
            <a:endParaRPr lang="en-US" sz="1600" b="1" dirty="0" smtClean="0">
              <a:solidFill>
                <a:srgbClr val="0070C0"/>
              </a:solidFill>
            </a:endParaRPr>
          </a:p>
          <a:p>
            <a:endParaRPr lang="en-US" sz="1600" dirty="0">
              <a:solidFill>
                <a:srgbClr val="0070C0"/>
              </a:solidFill>
            </a:endParaRPr>
          </a:p>
        </p:txBody>
      </p:sp>
      <p:pic>
        <p:nvPicPr>
          <p:cNvPr id="4" name="Picture 3" descr="avatar sully.jpeg"/>
          <p:cNvPicPr>
            <a:picLocks noChangeAspect="1"/>
          </p:cNvPicPr>
          <p:nvPr/>
        </p:nvPicPr>
        <p:blipFill>
          <a:blip r:embed="rId5" cstate="print"/>
          <a:stretch>
            <a:fillRect/>
          </a:stretch>
        </p:blipFill>
        <p:spPr>
          <a:xfrm>
            <a:off x="1447800" y="3189705"/>
            <a:ext cx="2933700" cy="1642872"/>
          </a:xfrm>
          <a:prstGeom prst="rect">
            <a:avLst/>
          </a:prstGeom>
        </p:spPr>
      </p:pic>
      <p:pic>
        <p:nvPicPr>
          <p:cNvPr id="5" name="Picture 4" descr="avatar__jake_sully_avatar-1024x768.jpg"/>
          <p:cNvPicPr>
            <a:picLocks noChangeAspect="1"/>
          </p:cNvPicPr>
          <p:nvPr/>
        </p:nvPicPr>
        <p:blipFill rotWithShape="1">
          <a:blip r:embed="rId6" cstate="print"/>
          <a:srcRect t="5723"/>
          <a:stretch/>
        </p:blipFill>
        <p:spPr>
          <a:xfrm>
            <a:off x="4833620" y="2710351"/>
            <a:ext cx="3495040" cy="2471249"/>
          </a:xfrm>
          <a:prstGeom prst="rect">
            <a:avLst/>
          </a:prstGeom>
        </p:spPr>
      </p:pic>
      <p:pic>
        <p:nvPicPr>
          <p:cNvPr id="6" name="Picture 5" descr="avatar bed.jpeg"/>
          <p:cNvPicPr>
            <a:picLocks noChangeAspect="1"/>
          </p:cNvPicPr>
          <p:nvPr/>
        </p:nvPicPr>
        <p:blipFill>
          <a:blip r:embed="rId7" cstate="print"/>
          <a:srcRect l="17391"/>
          <a:stretch>
            <a:fillRect/>
          </a:stretch>
        </p:blipFill>
        <p:spPr>
          <a:xfrm>
            <a:off x="1447800" y="1406102"/>
            <a:ext cx="2894238" cy="1482654"/>
          </a:xfrm>
          <a:prstGeom prst="rect">
            <a:avLst/>
          </a:prstGeom>
        </p:spPr>
      </p:pic>
      <p:sp>
        <p:nvSpPr>
          <p:cNvPr id="7" name="TextBox 6"/>
          <p:cNvSpPr txBox="1"/>
          <p:nvPr/>
        </p:nvSpPr>
        <p:spPr>
          <a:xfrm>
            <a:off x="4953000" y="981075"/>
            <a:ext cx="4495800" cy="1754326"/>
          </a:xfrm>
          <a:prstGeom prst="rect">
            <a:avLst/>
          </a:prstGeom>
          <a:noFill/>
        </p:spPr>
        <p:txBody>
          <a:bodyPr wrap="square" rtlCol="0">
            <a:spAutoFit/>
          </a:bodyPr>
          <a:lstStyle/>
          <a:p>
            <a:r>
              <a:rPr lang="en-US" sz="2400" dirty="0">
                <a:solidFill>
                  <a:srgbClr val="4A66AC">
                    <a:lumMod val="75000"/>
                  </a:srgbClr>
                </a:solidFill>
                <a:effectLst>
                  <a:outerShdw blurRad="38100" dist="38100" dir="2700000" algn="tl">
                    <a:srgbClr val="000000">
                      <a:alpha val="43137"/>
                    </a:srgbClr>
                  </a:outerShdw>
                </a:effectLst>
              </a:rPr>
              <a:t>EMBODIMENT</a:t>
            </a:r>
          </a:p>
          <a:p>
            <a:pPr>
              <a:buFont typeface="Arial" pitchFamily="34" charset="0"/>
              <a:buChar char="•"/>
            </a:pPr>
            <a:r>
              <a:rPr lang="en-US" sz="2400" dirty="0">
                <a:solidFill>
                  <a:srgbClr val="4A66AC">
                    <a:lumMod val="75000"/>
                  </a:srgbClr>
                </a:solidFill>
                <a:effectLst>
                  <a:outerShdw blurRad="38100" dist="38100" dir="2700000" algn="tl">
                    <a:srgbClr val="000000">
                      <a:alpha val="43137"/>
                    </a:srgbClr>
                  </a:outerShdw>
                </a:effectLst>
              </a:rPr>
              <a:t> </a:t>
            </a:r>
            <a:r>
              <a:rPr lang="en-US" sz="2000" dirty="0">
                <a:solidFill>
                  <a:srgbClr val="4A66AC">
                    <a:lumMod val="75000"/>
                  </a:srgbClr>
                </a:solidFill>
                <a:effectLst>
                  <a:outerShdw blurRad="38100" dist="38100" dir="2700000" algn="tl">
                    <a:srgbClr val="000000">
                      <a:alpha val="43137"/>
                    </a:srgbClr>
                  </a:outerShdw>
                </a:effectLst>
              </a:rPr>
              <a:t>AVATAR ? </a:t>
            </a:r>
          </a:p>
          <a:p>
            <a:pPr>
              <a:buFont typeface="Arial" pitchFamily="34" charset="0"/>
              <a:buChar char="•"/>
            </a:pPr>
            <a:r>
              <a:rPr lang="en-US" sz="2000" dirty="0">
                <a:solidFill>
                  <a:srgbClr val="4A66AC">
                    <a:lumMod val="75000"/>
                  </a:srgbClr>
                </a:solidFill>
                <a:effectLst>
                  <a:outerShdw blurRad="38100" dist="38100" dir="2700000" algn="tl">
                    <a:srgbClr val="000000">
                      <a:alpha val="43137"/>
                    </a:srgbClr>
                  </a:outerShdw>
                </a:effectLst>
              </a:rPr>
              <a:t> ROBOTICS</a:t>
            </a:r>
          </a:p>
          <a:p>
            <a:pPr marL="342900" indent="-342900">
              <a:buFont typeface="Wingdings" panose="05000000000000000000" pitchFamily="2" charset="2"/>
              <a:buChar char="§"/>
            </a:pPr>
            <a:r>
              <a:rPr lang="en-US" sz="2000" dirty="0">
                <a:solidFill>
                  <a:srgbClr val="4A66AC">
                    <a:lumMod val="75000"/>
                  </a:srgbClr>
                </a:solidFill>
                <a:effectLst>
                  <a:outerShdw blurRad="38100" dist="38100" dir="2700000" algn="tl">
                    <a:srgbClr val="000000">
                      <a:alpha val="43137"/>
                    </a:srgbClr>
                  </a:outerShdw>
                </a:effectLst>
              </a:rPr>
              <a:t>Embedded Chips</a:t>
            </a:r>
          </a:p>
          <a:p>
            <a:pPr marL="342900" indent="-342900">
              <a:buFont typeface="Wingdings" panose="05000000000000000000" pitchFamily="2" charset="2"/>
              <a:buChar char="§"/>
            </a:pPr>
            <a:r>
              <a:rPr lang="en-US" sz="2000" dirty="0">
                <a:solidFill>
                  <a:srgbClr val="4A66AC">
                    <a:lumMod val="75000"/>
                  </a:srgbClr>
                </a:solidFill>
                <a:effectLst>
                  <a:outerShdw blurRad="38100" dist="38100" dir="2700000" algn="tl">
                    <a:srgbClr val="000000">
                      <a:alpha val="43137"/>
                    </a:srgbClr>
                  </a:outerShdw>
                </a:effectLst>
              </a:rPr>
              <a:t>Integrated prosthetics</a:t>
            </a:r>
          </a:p>
        </p:txBody>
      </p:sp>
      <p:sp>
        <p:nvSpPr>
          <p:cNvPr id="9" name="TextBox 8"/>
          <p:cNvSpPr txBox="1"/>
          <p:nvPr/>
        </p:nvSpPr>
        <p:spPr>
          <a:xfrm>
            <a:off x="1023620" y="5132235"/>
            <a:ext cx="7620000" cy="1015663"/>
          </a:xfrm>
          <a:prstGeom prst="rect">
            <a:avLst/>
          </a:prstGeom>
          <a:noFill/>
        </p:spPr>
        <p:txBody>
          <a:bodyPr wrap="square" rtlCol="0">
            <a:spAutoFit/>
          </a:bodyPr>
          <a:lstStyle/>
          <a:p>
            <a:pPr algn="ctr"/>
            <a:r>
              <a:rPr lang="en-US" sz="2000" dirty="0">
                <a:solidFill>
                  <a:prstClr val="black"/>
                </a:solidFill>
              </a:rPr>
              <a:t>The question of how biological &amp; physical processes </a:t>
            </a:r>
          </a:p>
          <a:p>
            <a:pPr algn="ctr"/>
            <a:r>
              <a:rPr lang="en-US" sz="2000" dirty="0">
                <a:solidFill>
                  <a:prstClr val="black"/>
                </a:solidFill>
              </a:rPr>
              <a:t>inter-relate with mental processes</a:t>
            </a:r>
          </a:p>
          <a:p>
            <a:pPr algn="ctr"/>
            <a:r>
              <a:rPr lang="en-US" sz="2000" dirty="0">
                <a:solidFill>
                  <a:prstClr val="black"/>
                </a:solidFill>
              </a:rPr>
              <a:t>ETHICS related to artificial intelligence and medical treatments</a:t>
            </a:r>
          </a:p>
        </p:txBody>
      </p:sp>
    </p:spTree>
    <p:extLst>
      <p:ext uri="{BB962C8B-B14F-4D97-AF65-F5344CB8AC3E}">
        <p14:creationId xmlns:p14="http://schemas.microsoft.com/office/powerpoint/2010/main" val="52142160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Embodied cognition</a:t>
            </a:r>
            <a:endParaRPr lang="en-US" sz="2800" b="1" dirty="0"/>
          </a:p>
        </p:txBody>
      </p:sp>
      <p:sp>
        <p:nvSpPr>
          <p:cNvPr id="3" name="Content Placeholder 2"/>
          <p:cNvSpPr>
            <a:spLocks noGrp="1"/>
          </p:cNvSpPr>
          <p:nvPr>
            <p:ph idx="1"/>
          </p:nvPr>
        </p:nvSpPr>
        <p:spPr>
          <a:xfrm>
            <a:off x="1981200" y="1447800"/>
            <a:ext cx="6952488" cy="2667000"/>
          </a:xfrm>
        </p:spPr>
        <p:txBody>
          <a:bodyPr>
            <a:normAutofit/>
          </a:bodyPr>
          <a:lstStyle/>
          <a:p>
            <a:pPr marL="82296" indent="0">
              <a:buNone/>
            </a:pPr>
            <a:r>
              <a:rPr lang="en-US" sz="2400" dirty="0" smtClean="0">
                <a:solidFill>
                  <a:srgbClr val="7030A0"/>
                </a:solidFill>
              </a:rPr>
              <a:t>The body influences the mind </a:t>
            </a:r>
          </a:p>
          <a:p>
            <a:pPr lvl="2"/>
            <a:r>
              <a:rPr lang="en-US" sz="1800" dirty="0" smtClean="0">
                <a:solidFill>
                  <a:srgbClr val="7030A0"/>
                </a:solidFill>
              </a:rPr>
              <a:t>Senses</a:t>
            </a:r>
          </a:p>
          <a:p>
            <a:pPr lvl="2"/>
            <a:r>
              <a:rPr lang="en-US" sz="1800" dirty="0" smtClean="0">
                <a:solidFill>
                  <a:srgbClr val="7030A0"/>
                </a:solidFill>
              </a:rPr>
              <a:t>Stimuli</a:t>
            </a:r>
          </a:p>
          <a:p>
            <a:pPr lvl="2"/>
            <a:r>
              <a:rPr lang="en-US" sz="1800" dirty="0" smtClean="0">
                <a:solidFill>
                  <a:srgbClr val="7030A0"/>
                </a:solidFill>
              </a:rPr>
              <a:t>Perception</a:t>
            </a:r>
          </a:p>
          <a:p>
            <a:pPr lvl="2"/>
            <a:r>
              <a:rPr lang="en-US" sz="1800" dirty="0" smtClean="0">
                <a:solidFill>
                  <a:srgbClr val="7030A0"/>
                </a:solidFill>
              </a:rPr>
              <a:t>Environment</a:t>
            </a:r>
            <a:endParaRPr lang="en-US" sz="2200" dirty="0">
              <a:solidFill>
                <a:srgbClr val="7030A0"/>
              </a:solidFill>
            </a:endParaRPr>
          </a:p>
          <a:p>
            <a:pPr marL="137160" indent="0">
              <a:buNone/>
            </a:pPr>
            <a:r>
              <a:rPr lang="en-US" sz="2400" dirty="0" smtClean="0">
                <a:solidFill>
                  <a:srgbClr val="7030A0"/>
                </a:solidFill>
              </a:rPr>
              <a:t>Emotions influence the mind</a:t>
            </a:r>
          </a:p>
          <a:p>
            <a:pPr marL="137160" indent="0">
              <a:buNone/>
            </a:pPr>
            <a:endParaRPr lang="en-US" sz="2400" dirty="0">
              <a:solidFill>
                <a:srgbClr val="002060"/>
              </a:solidFill>
            </a:endParaRPr>
          </a:p>
          <a:p>
            <a:pPr marL="697230" lvl="1" indent="-285750"/>
            <a:endParaRPr lang="en-US" sz="1800" dirty="0" smtClean="0">
              <a:solidFill>
                <a:srgbClr val="002060"/>
              </a:solidFill>
            </a:endParaRPr>
          </a:p>
          <a:p>
            <a:pPr marL="697230" lvl="1" indent="-285750"/>
            <a:endParaRPr lang="en-US" sz="1800" dirty="0">
              <a:solidFill>
                <a:srgbClr val="002060"/>
              </a:solidFill>
            </a:endParaRPr>
          </a:p>
          <a:p>
            <a:pPr marL="697230" lvl="1" indent="-285750"/>
            <a:endParaRPr lang="en-US" sz="1800" dirty="0" smtClean="0">
              <a:solidFill>
                <a:srgbClr val="002060"/>
              </a:solidFill>
            </a:endParaRPr>
          </a:p>
          <a:p>
            <a:pPr marL="697230" lvl="1" indent="-285750"/>
            <a:endParaRPr lang="en-US" sz="1800" dirty="0">
              <a:solidFill>
                <a:srgbClr val="002060"/>
              </a:solidFill>
            </a:endParaRPr>
          </a:p>
          <a:p>
            <a:pPr marL="697230" lvl="1" indent="-285750"/>
            <a:endParaRPr lang="en-US" sz="1800" dirty="0" smtClean="0">
              <a:solidFill>
                <a:srgbClr val="002060"/>
              </a:solidFill>
            </a:endParaRPr>
          </a:p>
          <a:p>
            <a:pPr marL="411480" lvl="1" indent="0">
              <a:buNone/>
            </a:pPr>
            <a:endParaRPr lang="en-US" sz="1800" dirty="0" smtClean="0">
              <a:solidFill>
                <a:srgbClr val="002060"/>
              </a:solidFill>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2" y="304800"/>
            <a:ext cx="174942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92950" y="4243592"/>
            <a:ext cx="4997302" cy="1754326"/>
          </a:xfrm>
          <a:prstGeom prst="rect">
            <a:avLst/>
          </a:prstGeom>
          <a:noFill/>
        </p:spPr>
        <p:txBody>
          <a:bodyPr wrap="square" rtlCol="0">
            <a:spAutoFit/>
          </a:bodyPr>
          <a:lstStyle/>
          <a:p>
            <a:r>
              <a:rPr lang="en-US" dirty="0">
                <a:solidFill>
                  <a:srgbClr val="002060"/>
                </a:solidFill>
              </a:rPr>
              <a:t>Cognition is part and parcel to the environment- the situation we’re in.  Decoupled from that, cognition is a set of skills and abilities which include: perception and visualization of imagery,  working memory, episodic memory,  implicit memory and the ability to solve problems.</a:t>
            </a:r>
          </a:p>
        </p:txBody>
      </p:sp>
      <p:pic>
        <p:nvPicPr>
          <p:cNvPr id="3074"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6391277" y="3571879"/>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48400" y="5867404"/>
            <a:ext cx="2667000" cy="646331"/>
          </a:xfrm>
          <a:prstGeom prst="rect">
            <a:avLst/>
          </a:prstGeom>
          <a:noFill/>
        </p:spPr>
        <p:txBody>
          <a:bodyPr wrap="square" rtlCol="0">
            <a:spAutoFit/>
          </a:bodyPr>
          <a:lstStyle/>
          <a:p>
            <a:r>
              <a:rPr lang="en-US" dirty="0">
                <a:solidFill>
                  <a:prstClr val="black"/>
                </a:solidFill>
              </a:rPr>
              <a:t>WOW! A robot with embodied cognition-</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2" y="1676400"/>
            <a:ext cx="14573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781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t="-26000" b="-9000"/>
          </a:stretch>
        </a:blip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48768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90600" y="329801"/>
            <a:ext cx="8001947" cy="1143000"/>
          </a:xfrm>
        </p:spPr>
        <p:txBody>
          <a:bodyPr>
            <a:noAutofit/>
          </a:bodyPr>
          <a:lstStyle/>
          <a:p>
            <a:pPr algn="ctr"/>
            <a:r>
              <a:rPr lang="en-US" sz="2400" b="1" dirty="0" smtClean="0">
                <a:solidFill>
                  <a:schemeClr val="tx1"/>
                </a:solidFill>
                <a:effectLst/>
                <a:ea typeface="Calibri"/>
              </a:rPr>
              <a:t>Philosophy of Mind:  law of physics perspective</a:t>
            </a:r>
            <a:r>
              <a:rPr lang="en-US" sz="2000" b="1" dirty="0" smtClean="0">
                <a:solidFill>
                  <a:schemeClr val="tx1"/>
                </a:solidFill>
                <a:effectLst/>
                <a:ea typeface="Calibri"/>
              </a:rPr>
              <a:t>:</a:t>
            </a:r>
            <a:r>
              <a:rPr lang="en-US" sz="3200" b="1" dirty="0" smtClean="0">
                <a:solidFill>
                  <a:schemeClr val="tx2">
                    <a:lumMod val="60000"/>
                    <a:lumOff val="40000"/>
                  </a:schemeClr>
                </a:solidFill>
                <a:effectLst/>
                <a:ea typeface="Calibri"/>
              </a:rPr>
              <a:t/>
            </a:r>
            <a:br>
              <a:rPr lang="en-US" sz="3200" b="1" dirty="0" smtClean="0">
                <a:solidFill>
                  <a:schemeClr val="tx2">
                    <a:lumMod val="60000"/>
                    <a:lumOff val="40000"/>
                  </a:schemeClr>
                </a:solidFill>
                <a:effectLst/>
                <a:ea typeface="Calibri"/>
              </a:rPr>
            </a:br>
            <a:r>
              <a:rPr lang="en-US" sz="2800" b="1" dirty="0" smtClean="0">
                <a:solidFill>
                  <a:srgbClr val="7030A0"/>
                </a:solidFill>
                <a:effectLst/>
                <a:ea typeface="Calibri"/>
              </a:rPr>
              <a:t>Is the </a:t>
            </a:r>
            <a:r>
              <a:rPr lang="en-US" sz="2800" b="1" dirty="0">
                <a:solidFill>
                  <a:srgbClr val="7030A0"/>
                </a:solidFill>
                <a:effectLst/>
                <a:ea typeface="Calibri"/>
              </a:rPr>
              <a:t>brain connected to </a:t>
            </a:r>
            <a:r>
              <a:rPr lang="en-US" sz="2800" b="1" dirty="0" smtClean="0">
                <a:solidFill>
                  <a:srgbClr val="7030A0"/>
                </a:solidFill>
                <a:effectLst/>
                <a:ea typeface="Calibri"/>
              </a:rPr>
              <a:t/>
            </a:r>
            <a:br>
              <a:rPr lang="en-US" sz="2800" b="1" dirty="0" smtClean="0">
                <a:solidFill>
                  <a:srgbClr val="7030A0"/>
                </a:solidFill>
                <a:effectLst/>
                <a:ea typeface="Calibri"/>
              </a:rPr>
            </a:br>
            <a:r>
              <a:rPr lang="en-US" sz="2800" b="1" dirty="0" smtClean="0">
                <a:solidFill>
                  <a:srgbClr val="7030A0"/>
                </a:solidFill>
                <a:effectLst/>
                <a:ea typeface="Calibri"/>
              </a:rPr>
              <a:t>the universe at </a:t>
            </a:r>
            <a:r>
              <a:rPr lang="en-US" sz="2800" b="1" dirty="0">
                <a:solidFill>
                  <a:srgbClr val="7030A0"/>
                </a:solidFill>
                <a:effectLst/>
                <a:ea typeface="Calibri"/>
              </a:rPr>
              <a:t>a quantum </a:t>
            </a:r>
            <a:r>
              <a:rPr lang="en-US" sz="2800" b="1" dirty="0" smtClean="0">
                <a:solidFill>
                  <a:srgbClr val="7030A0"/>
                </a:solidFill>
                <a:effectLst/>
                <a:ea typeface="Calibri"/>
              </a:rPr>
              <a:t>level?</a:t>
            </a:r>
            <a:br>
              <a:rPr lang="en-US" sz="2800" b="1" dirty="0" smtClean="0">
                <a:solidFill>
                  <a:srgbClr val="7030A0"/>
                </a:solidFill>
                <a:effectLst/>
                <a:ea typeface="Calibri"/>
              </a:rPr>
            </a:br>
            <a:endParaRPr lang="en-US" sz="2400" b="1" dirty="0">
              <a:solidFill>
                <a:srgbClr val="7030A0"/>
              </a:solidFill>
            </a:endParaRP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133600"/>
            <a:ext cx="4038600" cy="2423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733800" y="4705461"/>
            <a:ext cx="7327604" cy="923330"/>
          </a:xfrm>
          <a:prstGeom prst="rect">
            <a:avLst/>
          </a:prstGeom>
          <a:noFill/>
        </p:spPr>
        <p:txBody>
          <a:bodyPr wrap="square" rtlCol="0">
            <a:spAutoFit/>
          </a:bodyPr>
          <a:lstStyle/>
          <a:p>
            <a:pPr>
              <a:buClr>
                <a:srgbClr val="FF0000"/>
              </a:buClr>
            </a:pPr>
            <a:endParaRPr lang="en-US" dirty="0">
              <a:solidFill>
                <a:srgbClr val="0070C0"/>
              </a:solidFill>
              <a:latin typeface="Times New Roman"/>
              <a:ea typeface="Calibri"/>
            </a:endParaRPr>
          </a:p>
          <a:p>
            <a:pPr marL="285750" indent="-285750">
              <a:buFont typeface="Wingdings" panose="05000000000000000000" pitchFamily="2" charset="2"/>
              <a:buChar char="ü"/>
            </a:pPr>
            <a:r>
              <a:rPr lang="en-US" dirty="0">
                <a:solidFill>
                  <a:srgbClr val="002060"/>
                </a:solidFill>
                <a:latin typeface="Times New Roman"/>
                <a:ea typeface="Calibri"/>
              </a:rPr>
              <a:t>Both govern neuronal and synaptic function</a:t>
            </a:r>
          </a:p>
          <a:p>
            <a:r>
              <a:rPr lang="en-US" dirty="0">
                <a:solidFill>
                  <a:srgbClr val="002060"/>
                </a:solidFill>
                <a:latin typeface="Times New Roman"/>
                <a:ea typeface="Calibri"/>
              </a:rPr>
              <a:t>    &amp; connect brain processes to self-organizing processes</a:t>
            </a:r>
            <a:endParaRPr lang="en-US" dirty="0">
              <a:solidFill>
                <a:srgbClr val="002060"/>
              </a:soli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7386" y="2017087"/>
            <a:ext cx="1773072" cy="1328093"/>
          </a:xfrm>
          <a:prstGeom prst="rect">
            <a:avLst/>
          </a:prstGeom>
        </p:spPr>
      </p:pic>
      <p:sp>
        <p:nvSpPr>
          <p:cNvPr id="9" name="Rectangle 8"/>
          <p:cNvSpPr/>
          <p:nvPr/>
        </p:nvSpPr>
        <p:spPr>
          <a:xfrm>
            <a:off x="1219200" y="1472801"/>
            <a:ext cx="8229600" cy="400110"/>
          </a:xfrm>
          <a:prstGeom prst="rect">
            <a:avLst/>
          </a:prstGeom>
        </p:spPr>
        <p:txBody>
          <a:bodyPr wrap="square">
            <a:spAutoFit/>
          </a:bodyPr>
          <a:lstStyle/>
          <a:p>
            <a:pPr marL="285750" indent="-285750">
              <a:buClr>
                <a:srgbClr val="FF0000"/>
              </a:buClr>
              <a:buFont typeface="Wingdings" panose="05000000000000000000" pitchFamily="2" charset="2"/>
              <a:buChar char="q"/>
            </a:pPr>
            <a:r>
              <a:rPr lang="en-US" sz="2000" dirty="0">
                <a:solidFill>
                  <a:srgbClr val="0070C0"/>
                </a:solidFill>
                <a:latin typeface="Times New Roman"/>
                <a:ea typeface="Calibri"/>
              </a:rPr>
              <a:t>Research in 2013 discovered quantum vibrations in neuron microtubules</a:t>
            </a:r>
          </a:p>
        </p:txBody>
      </p:sp>
      <p:sp>
        <p:nvSpPr>
          <p:cNvPr id="10" name="Rectangle 9"/>
          <p:cNvSpPr/>
          <p:nvPr/>
        </p:nvSpPr>
        <p:spPr>
          <a:xfrm>
            <a:off x="1133634" y="3505200"/>
            <a:ext cx="2286000" cy="2308324"/>
          </a:xfrm>
          <a:prstGeom prst="rect">
            <a:avLst/>
          </a:prstGeom>
        </p:spPr>
        <p:txBody>
          <a:bodyPr>
            <a:spAutoFit/>
          </a:bodyPr>
          <a:lstStyle/>
          <a:p>
            <a:pPr marL="285750" indent="-285750">
              <a:buFont typeface="Wingdings" panose="05000000000000000000" pitchFamily="2" charset="2"/>
              <a:buChar char="ü"/>
            </a:pPr>
            <a:r>
              <a:rPr lang="en-US" dirty="0">
                <a:solidFill>
                  <a:srgbClr val="002060"/>
                </a:solidFill>
                <a:latin typeface="Times New Roman"/>
                <a:ea typeface="Calibri"/>
              </a:rPr>
              <a:t>microtubules are part of the cell scaffolding</a:t>
            </a:r>
          </a:p>
          <a:p>
            <a:endParaRPr lang="en-US" dirty="0">
              <a:solidFill>
                <a:srgbClr val="002060"/>
              </a:solidFill>
              <a:latin typeface="Times New Roman"/>
              <a:ea typeface="Calibri"/>
            </a:endParaRPr>
          </a:p>
          <a:p>
            <a:pPr marL="285750" indent="-285750">
              <a:buFont typeface="Wingdings" panose="05000000000000000000" pitchFamily="2" charset="2"/>
              <a:buChar char="ü"/>
            </a:pPr>
            <a:r>
              <a:rPr lang="en-US" dirty="0">
                <a:solidFill>
                  <a:srgbClr val="002060"/>
                </a:solidFill>
                <a:latin typeface="Times New Roman"/>
                <a:ea typeface="Calibri"/>
              </a:rPr>
              <a:t>protein polymers inside brain neurons</a:t>
            </a:r>
          </a:p>
          <a:p>
            <a:pPr marL="285750" indent="-285750">
              <a:buFont typeface="Wingdings" panose="05000000000000000000" pitchFamily="2" charset="2"/>
              <a:buChar char="ü"/>
            </a:pPr>
            <a:endParaRPr lang="en-US" dirty="0">
              <a:solidFill>
                <a:srgbClr val="0070C0"/>
              </a:solidFill>
              <a:latin typeface="Times New Roman"/>
              <a:ea typeface="Calibri"/>
            </a:endParaRPr>
          </a:p>
        </p:txBody>
      </p:sp>
      <p:sp>
        <p:nvSpPr>
          <p:cNvPr id="11" name="TextBox 10"/>
          <p:cNvSpPr txBox="1"/>
          <p:nvPr/>
        </p:nvSpPr>
        <p:spPr>
          <a:xfrm>
            <a:off x="1447800" y="6477000"/>
            <a:ext cx="6598922" cy="369332"/>
          </a:xfrm>
          <a:prstGeom prst="rect">
            <a:avLst/>
          </a:prstGeom>
          <a:noFill/>
        </p:spPr>
        <p:txBody>
          <a:bodyPr wrap="none" rtlCol="0">
            <a:spAutoFit/>
          </a:bodyPr>
          <a:lstStyle/>
          <a:p>
            <a:pPr marL="285750" indent="-285750">
              <a:buFont typeface="Wingdings" panose="05000000000000000000" pitchFamily="2" charset="2"/>
              <a:buChar char="v"/>
            </a:pPr>
            <a:r>
              <a:rPr lang="en-US" dirty="0">
                <a:solidFill>
                  <a:prstClr val="black"/>
                </a:solidFill>
              </a:rPr>
              <a:t>Theory of Orchestrated Objective Reductions is highly contested</a:t>
            </a:r>
          </a:p>
        </p:txBody>
      </p:sp>
    </p:spTree>
    <p:extLst>
      <p:ext uri="{BB962C8B-B14F-4D97-AF65-F5344CB8AC3E}">
        <p14:creationId xmlns:p14="http://schemas.microsoft.com/office/powerpoint/2010/main" val="3511344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6720840" cy="859302"/>
          </a:xfrm>
        </p:spPr>
        <p:txBody>
          <a:bodyPr/>
          <a:lstStyle/>
          <a:p>
            <a:r>
              <a:rPr lang="en-US" dirty="0" smtClean="0"/>
              <a:t>What is consciousness?</a:t>
            </a:r>
            <a:endParaRPr lang="en-US" dirty="0"/>
          </a:p>
        </p:txBody>
      </p:sp>
      <p:pic>
        <p:nvPicPr>
          <p:cNvPr id="6" name="Picture 5"/>
          <p:cNvPicPr/>
          <p:nvPr/>
        </p:nvPicPr>
        <p:blipFill>
          <a:blip r:embed="rId3" cstate="print"/>
          <a:srcRect l="3046" t="4054" r="6091" b="4054"/>
          <a:stretch>
            <a:fillRect/>
          </a:stretch>
        </p:blipFill>
        <p:spPr bwMode="auto">
          <a:xfrm>
            <a:off x="1189982" y="2446163"/>
            <a:ext cx="3877317" cy="3220995"/>
          </a:xfrm>
          <a:prstGeom prst="rect">
            <a:avLst/>
          </a:prstGeom>
          <a:noFill/>
          <a:ln w="9525">
            <a:noFill/>
            <a:miter lim="800000"/>
            <a:headEnd/>
            <a:tailEnd/>
          </a:ln>
        </p:spPr>
      </p:pic>
      <p:sp>
        <p:nvSpPr>
          <p:cNvPr id="8" name="TextBox 7"/>
          <p:cNvSpPr txBox="1"/>
          <p:nvPr/>
        </p:nvSpPr>
        <p:spPr>
          <a:xfrm>
            <a:off x="4191001" y="3048000"/>
            <a:ext cx="1295400" cy="369332"/>
          </a:xfrm>
          <a:prstGeom prst="rect">
            <a:avLst/>
          </a:prstGeom>
          <a:noFill/>
        </p:spPr>
        <p:txBody>
          <a:bodyPr wrap="square" rtlCol="0">
            <a:spAutoFit/>
          </a:bodyPr>
          <a:lstStyle/>
          <a:p>
            <a:r>
              <a:rPr lang="en-US" dirty="0">
                <a:solidFill>
                  <a:prstClr val="black"/>
                </a:solidFill>
              </a:rPr>
              <a:t>nucleus</a:t>
            </a:r>
          </a:p>
        </p:txBody>
      </p:sp>
      <p:cxnSp>
        <p:nvCxnSpPr>
          <p:cNvPr id="10" name="Straight Arrow Connector 9"/>
          <p:cNvCxnSpPr>
            <a:stCxn id="8" idx="1"/>
          </p:cNvCxnSpPr>
          <p:nvPr/>
        </p:nvCxnSpPr>
        <p:spPr>
          <a:xfrm flipH="1">
            <a:off x="2400301" y="3232666"/>
            <a:ext cx="1790700" cy="43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82039" y="5747586"/>
            <a:ext cx="1720702" cy="338554"/>
          </a:xfrm>
          <a:prstGeom prst="rect">
            <a:avLst/>
          </a:prstGeom>
          <a:noFill/>
        </p:spPr>
        <p:txBody>
          <a:bodyPr wrap="square" rtlCol="0">
            <a:spAutoFit/>
          </a:bodyPr>
          <a:lstStyle/>
          <a:p>
            <a:r>
              <a:rPr lang="en-US" sz="1600" dirty="0">
                <a:solidFill>
                  <a:prstClr val="black"/>
                </a:solidFill>
              </a:rPr>
              <a:t>Axon terminal</a:t>
            </a:r>
          </a:p>
        </p:txBody>
      </p:sp>
      <p:cxnSp>
        <p:nvCxnSpPr>
          <p:cNvPr id="14" name="Straight Arrow Connector 13"/>
          <p:cNvCxnSpPr/>
          <p:nvPr/>
        </p:nvCxnSpPr>
        <p:spPr>
          <a:xfrm flipV="1">
            <a:off x="4111254" y="5667158"/>
            <a:ext cx="177210" cy="1692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1600" y="1371600"/>
            <a:ext cx="6705600" cy="923330"/>
          </a:xfrm>
          <a:prstGeom prst="rect">
            <a:avLst/>
          </a:prstGeom>
          <a:noFill/>
        </p:spPr>
        <p:txBody>
          <a:bodyPr wrap="square" rtlCol="0">
            <a:spAutoFit/>
          </a:bodyPr>
          <a:lstStyle/>
          <a:p>
            <a:r>
              <a:rPr lang="en-US" dirty="0">
                <a:solidFill>
                  <a:srgbClr val="7030A0"/>
                </a:solidFill>
              </a:rPr>
              <a:t>“Even the best computer doesn't know it exists.”</a:t>
            </a:r>
          </a:p>
          <a:p>
            <a:r>
              <a:rPr lang="en-US" dirty="0">
                <a:solidFill>
                  <a:srgbClr val="7030A0"/>
                </a:solidFill>
              </a:rPr>
              <a:t>         Agree?</a:t>
            </a:r>
          </a:p>
          <a:p>
            <a:endParaRPr lang="en-US" dirty="0">
              <a:solidFill>
                <a:prstClr val="black"/>
              </a:solidFill>
            </a:endParaRPr>
          </a:p>
        </p:txBody>
      </p:sp>
      <p:pic>
        <p:nvPicPr>
          <p:cNvPr id="1945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074" t="24776" r="26473" b="536"/>
          <a:stretch/>
        </p:blipFill>
        <p:spPr bwMode="auto">
          <a:xfrm>
            <a:off x="5566144" y="3581400"/>
            <a:ext cx="3157870" cy="197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5152659"/>
            <a:ext cx="2011680" cy="152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97182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smtClean="0">
                <a:solidFill>
                  <a:schemeClr val="tx2">
                    <a:lumMod val="60000"/>
                    <a:lumOff val="40000"/>
                  </a:schemeClr>
                </a:solidFill>
                <a:effectLst/>
                <a:ea typeface="Calibri"/>
              </a:rPr>
              <a:t>If consciousness is linked to the laws of the universe……</a:t>
            </a:r>
            <a:endParaRPr lang="en-US" sz="2800" b="1" dirty="0">
              <a:solidFill>
                <a:schemeClr val="tx2">
                  <a:lumMod val="60000"/>
                  <a:lumOff val="40000"/>
                </a:schemeClr>
              </a:solidFill>
            </a:endParaRPr>
          </a:p>
        </p:txBody>
      </p:sp>
      <p:sp>
        <p:nvSpPr>
          <p:cNvPr id="5" name="TextBox 4"/>
          <p:cNvSpPr txBox="1"/>
          <p:nvPr/>
        </p:nvSpPr>
        <p:spPr>
          <a:xfrm>
            <a:off x="3429000" y="1828800"/>
            <a:ext cx="5486400" cy="1323439"/>
          </a:xfrm>
          <a:prstGeom prst="rect">
            <a:avLst/>
          </a:prstGeom>
          <a:noFill/>
        </p:spPr>
        <p:txBody>
          <a:bodyPr wrap="square" rtlCol="0">
            <a:spAutoFit/>
          </a:bodyPr>
          <a:lstStyle/>
          <a:p>
            <a:r>
              <a:rPr lang="en-US" sz="2000" dirty="0">
                <a:solidFill>
                  <a:srgbClr val="ACCBF9">
                    <a:lumMod val="25000"/>
                  </a:srgbClr>
                </a:solidFill>
              </a:rPr>
              <a:t>“…conscious experience is intrinsically connected  to the fine-scale structure  of space–time geometry,   and that consciousness could be deeply related to the operation of the laws of the universe.”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886200"/>
            <a:ext cx="5395632" cy="2717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086" y="1742539"/>
            <a:ext cx="2819400" cy="2819400"/>
          </a:xfrm>
          <a:prstGeom prst="rect">
            <a:avLst/>
          </a:prstGeom>
        </p:spPr>
      </p:pic>
    </p:spTree>
    <p:extLst>
      <p:ext uri="{BB962C8B-B14F-4D97-AF65-F5344CB8AC3E}">
        <p14:creationId xmlns:p14="http://schemas.microsoft.com/office/powerpoint/2010/main" val="8593916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066800"/>
            <a:ext cx="257175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5602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345" y="1981200"/>
            <a:ext cx="423262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326931" y="5181600"/>
            <a:ext cx="6769674" cy="1384995"/>
          </a:xfrm>
          <a:prstGeom prst="rect">
            <a:avLst/>
          </a:prstGeom>
          <a:noFill/>
        </p:spPr>
        <p:txBody>
          <a:bodyPr wrap="none" rtlCol="0">
            <a:spAutoFit/>
          </a:bodyPr>
          <a:lstStyle/>
          <a:p>
            <a:r>
              <a:rPr lang="en-US" sz="2800" dirty="0">
                <a:solidFill>
                  <a:srgbClr val="297FD5">
                    <a:lumMod val="50000"/>
                  </a:srgbClr>
                </a:solidFill>
              </a:rPr>
              <a:t>Make some notes, share with your neighbors:</a:t>
            </a:r>
          </a:p>
          <a:p>
            <a:r>
              <a:rPr lang="en-US" sz="2800" dirty="0">
                <a:solidFill>
                  <a:srgbClr val="297FD5">
                    <a:lumMod val="50000"/>
                  </a:srgbClr>
                </a:solidFill>
              </a:rPr>
              <a:t>What is mind? Does it have parts</a:t>
            </a:r>
            <a:r>
              <a:rPr lang="en-US" sz="2800" dirty="0" smtClean="0">
                <a:solidFill>
                  <a:srgbClr val="297FD5">
                    <a:lumMod val="50000"/>
                  </a:srgbClr>
                </a:solidFill>
              </a:rPr>
              <a:t>? Is mind </a:t>
            </a:r>
          </a:p>
          <a:p>
            <a:r>
              <a:rPr lang="en-US" sz="2800" dirty="0" smtClean="0">
                <a:solidFill>
                  <a:srgbClr val="297FD5">
                    <a:lumMod val="50000"/>
                  </a:srgbClr>
                </a:solidFill>
              </a:rPr>
              <a:t>different from the brain?</a:t>
            </a:r>
            <a:endParaRPr lang="en-US" sz="2800" dirty="0">
              <a:solidFill>
                <a:srgbClr val="297FD5">
                  <a:lumMod val="50000"/>
                </a:srgbClr>
              </a:solidFill>
            </a:endParaRPr>
          </a:p>
        </p:txBody>
      </p:sp>
    </p:spTree>
    <p:extLst>
      <p:ext uri="{BB962C8B-B14F-4D97-AF65-F5344CB8AC3E}">
        <p14:creationId xmlns:p14="http://schemas.microsoft.com/office/powerpoint/2010/main" val="127197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7924800" cy="1143000"/>
          </a:xfrm>
        </p:spPr>
        <p:txBody>
          <a:bodyPr>
            <a:normAutofit fontScale="90000"/>
          </a:bodyPr>
          <a:lstStyle/>
          <a:p>
            <a:pPr algn="ctr"/>
            <a:r>
              <a:rPr lang="en-US" sz="3200" dirty="0" smtClean="0"/>
              <a:t/>
            </a:r>
            <a:br>
              <a:rPr lang="en-US" sz="3200" dirty="0" smtClean="0"/>
            </a:br>
            <a:r>
              <a:rPr lang="en-US" sz="3200" dirty="0" smtClean="0"/>
              <a:t/>
            </a:r>
            <a:br>
              <a:rPr lang="en-US" sz="3200" dirty="0" smtClean="0"/>
            </a:br>
            <a:endParaRPr lang="en-US" sz="3200" dirty="0"/>
          </a:p>
        </p:txBody>
      </p:sp>
      <p:sp>
        <p:nvSpPr>
          <p:cNvPr id="3" name="Subtitle 2"/>
          <p:cNvSpPr>
            <a:spLocks noGrp="1"/>
          </p:cNvSpPr>
          <p:nvPr>
            <p:ph type="subTitle" idx="1"/>
          </p:nvPr>
        </p:nvSpPr>
        <p:spPr>
          <a:xfrm>
            <a:off x="3429000" y="838200"/>
            <a:ext cx="5334000" cy="4800600"/>
          </a:xfrm>
        </p:spPr>
        <p:txBody>
          <a:bodyPr>
            <a:normAutofit fontScale="92500" lnSpcReduction="20000"/>
          </a:bodyPr>
          <a:lstStyle/>
          <a:p>
            <a:r>
              <a:rPr lang="en-US" sz="2400" dirty="0" smtClean="0">
                <a:solidFill>
                  <a:srgbClr val="0070C0"/>
                </a:solidFill>
                <a:cs typeface="Arial" pitchFamily="34" charset="0"/>
              </a:rPr>
              <a:t>“You have been entrusted with the care and feeding of the most extraordinary and complex creation in the universe. </a:t>
            </a:r>
          </a:p>
          <a:p>
            <a:pPr algn="l"/>
            <a:r>
              <a:rPr lang="en-US" sz="2400" dirty="0" smtClean="0">
                <a:solidFill>
                  <a:srgbClr val="0070C0"/>
                </a:solidFill>
                <a:cs typeface="Arial" pitchFamily="34" charset="0"/>
              </a:rPr>
              <a:t> </a:t>
            </a:r>
          </a:p>
          <a:p>
            <a:pPr algn="l"/>
            <a:r>
              <a:rPr lang="en-US" sz="2400" dirty="0" smtClean="0">
                <a:solidFill>
                  <a:srgbClr val="0070C0"/>
                </a:solidFill>
                <a:cs typeface="Arial" pitchFamily="34" charset="0"/>
              </a:rPr>
              <a:t>Home to your mind and personality,  your brain houses your cherished memories and future hopes.  </a:t>
            </a:r>
          </a:p>
          <a:p>
            <a:pPr algn="l"/>
            <a:endParaRPr lang="en-US" sz="2400" dirty="0" smtClean="0">
              <a:solidFill>
                <a:srgbClr val="0070C0"/>
              </a:solidFill>
              <a:cs typeface="Arial" pitchFamily="34" charset="0"/>
            </a:endParaRPr>
          </a:p>
          <a:p>
            <a:pPr algn="l"/>
            <a:r>
              <a:rPr lang="en-US" sz="2400" dirty="0" smtClean="0">
                <a:solidFill>
                  <a:srgbClr val="0070C0"/>
                </a:solidFill>
                <a:cs typeface="Arial" pitchFamily="34" charset="0"/>
              </a:rPr>
              <a:t>It orchestrates the symphony of consciousness that gives you purpose and passion, motion and emotion.”</a:t>
            </a:r>
          </a:p>
          <a:p>
            <a:pPr algn="l"/>
            <a:endParaRPr lang="en-US" dirty="0" smtClean="0">
              <a:solidFill>
                <a:srgbClr val="0070C0"/>
              </a:solidFill>
              <a:latin typeface="Arial" pitchFamily="34" charset="0"/>
              <a:cs typeface="Arial" pitchFamily="34" charset="0"/>
            </a:endParaRPr>
          </a:p>
          <a:p>
            <a:pPr algn="l"/>
            <a:endParaRPr lang="en-US" dirty="0" smtClean="0">
              <a:solidFill>
                <a:srgbClr val="0070C0"/>
              </a:solidFill>
              <a:latin typeface="Arial" pitchFamily="34" charset="0"/>
              <a:cs typeface="Arial" pitchFamily="34" charset="0"/>
            </a:endParaRPr>
          </a:p>
          <a:p>
            <a:pPr algn="l"/>
            <a:r>
              <a:rPr lang="en-US" i="1" dirty="0" smtClean="0">
                <a:solidFill>
                  <a:srgbClr val="0070C0"/>
                </a:solidFill>
                <a:cs typeface="Arial" pitchFamily="34" charset="0"/>
              </a:rPr>
              <a:t>But what do you really know about it ?</a:t>
            </a:r>
          </a:p>
          <a:p>
            <a:pPr algn="l"/>
            <a:endParaRPr lang="en-US" dirty="0" smtClean="0">
              <a:solidFill>
                <a:srgbClr val="0070C0"/>
              </a:solidFill>
              <a:latin typeface="Arial" pitchFamily="34" charset="0"/>
              <a:cs typeface="Arial" pitchFamily="34" charset="0"/>
            </a:endParaRPr>
          </a:p>
          <a:p>
            <a:pPr algn="l"/>
            <a:endParaRPr lang="en-US" dirty="0" smtClean="0">
              <a:solidFill>
                <a:srgbClr val="0070C0"/>
              </a:solidFill>
              <a:latin typeface="Arial" pitchFamily="34" charset="0"/>
              <a:cs typeface="Arial" pitchFamily="34" charset="0"/>
            </a:endParaRPr>
          </a:p>
          <a:p>
            <a:endParaRPr lang="en-US" dirty="0" smtClean="0">
              <a:solidFill>
                <a:schemeClr val="accent6">
                  <a:lumMod val="75000"/>
                </a:schemeClr>
              </a:solidFill>
            </a:endParaRPr>
          </a:p>
          <a:p>
            <a:endParaRPr lang="en-US" dirty="0">
              <a:solidFill>
                <a:schemeClr val="accent6">
                  <a:lumMod val="75000"/>
                </a:schemeClr>
              </a:solidFill>
            </a:endParaRPr>
          </a:p>
        </p:txBody>
      </p:sp>
      <p:pic>
        <p:nvPicPr>
          <p:cNvPr id="5" name="Picture 4" descr="fmri.jpeg"/>
          <p:cNvPicPr>
            <a:picLocks noChangeAspect="1"/>
          </p:cNvPicPr>
          <p:nvPr/>
        </p:nvPicPr>
        <p:blipFill>
          <a:blip r:embed="rId3" cstate="print"/>
          <a:stretch>
            <a:fillRect/>
          </a:stretch>
        </p:blipFill>
        <p:spPr>
          <a:xfrm>
            <a:off x="685800" y="1219200"/>
            <a:ext cx="2286000" cy="1371600"/>
          </a:xfrm>
          <a:prstGeom prst="rect">
            <a:avLst/>
          </a:prstGeom>
        </p:spPr>
      </p:pic>
      <p:pic>
        <p:nvPicPr>
          <p:cNvPr id="6" name="Picture 5" descr="subconscious.jpeg"/>
          <p:cNvPicPr>
            <a:picLocks noChangeAspect="1"/>
          </p:cNvPicPr>
          <p:nvPr/>
        </p:nvPicPr>
        <p:blipFill>
          <a:blip r:embed="rId4" cstate="print"/>
          <a:stretch>
            <a:fillRect/>
          </a:stretch>
        </p:blipFill>
        <p:spPr>
          <a:xfrm>
            <a:off x="1524000" y="2590800"/>
            <a:ext cx="1836964" cy="1828800"/>
          </a:xfrm>
          <a:prstGeom prst="rect">
            <a:avLst/>
          </a:prstGeom>
        </p:spPr>
      </p:pic>
      <p:sp>
        <p:nvSpPr>
          <p:cNvPr id="8" name="Rectangle 7"/>
          <p:cNvSpPr/>
          <p:nvPr/>
        </p:nvSpPr>
        <p:spPr>
          <a:xfrm>
            <a:off x="3429000" y="6019800"/>
            <a:ext cx="5257800" cy="338554"/>
          </a:xfrm>
          <a:prstGeom prst="rect">
            <a:avLst/>
          </a:prstGeom>
        </p:spPr>
        <p:txBody>
          <a:bodyPr wrap="square">
            <a:spAutoFit/>
          </a:bodyPr>
          <a:lstStyle/>
          <a:p>
            <a:r>
              <a:rPr lang="en-US" sz="1600" dirty="0">
                <a:solidFill>
                  <a:srgbClr val="0070C0"/>
                </a:solidFill>
                <a:latin typeface="Arial" pitchFamily="34" charset="0"/>
                <a:cs typeface="Arial" pitchFamily="34" charset="0"/>
              </a:rPr>
              <a:t>(Quote from Franklin Institute for Science Learning)</a:t>
            </a:r>
            <a:endParaRPr lang="en-US" dirty="0">
              <a:solidFill>
                <a:prstClr val="black"/>
              </a:solidFill>
            </a:endParaRPr>
          </a:p>
        </p:txBody>
      </p:sp>
    </p:spTree>
    <p:extLst>
      <p:ext uri="{BB962C8B-B14F-4D97-AF65-F5344CB8AC3E}">
        <p14:creationId xmlns:p14="http://schemas.microsoft.com/office/powerpoint/2010/main" val="388465368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95400" y="1143000"/>
            <a:ext cx="7498080" cy="381000"/>
          </a:xfrm>
        </p:spPr>
        <p:txBody>
          <a:bodyPr>
            <a:noAutofit/>
          </a:bodyPr>
          <a:lstStyle/>
          <a:p>
            <a:r>
              <a:rPr lang="en-US" sz="3600" dirty="0" smtClean="0">
                <a:solidFill>
                  <a:srgbClr val="0070C0"/>
                </a:solidFill>
                <a:effectLst>
                  <a:outerShdw blurRad="38100" dist="38100" dir="2700000" algn="tl">
                    <a:srgbClr val="000000">
                      <a:alpha val="43137"/>
                    </a:srgbClr>
                  </a:outerShdw>
                </a:effectLst>
                <a:cs typeface="Arial" pitchFamily="34" charset="0"/>
              </a:rPr>
              <a:t>What is the Mind?</a:t>
            </a:r>
            <a:br>
              <a:rPr lang="en-US" sz="3600" dirty="0" smtClean="0">
                <a:solidFill>
                  <a:srgbClr val="0070C0"/>
                </a:solidFill>
                <a:effectLst>
                  <a:outerShdw blurRad="38100" dist="38100" dir="2700000" algn="tl">
                    <a:srgbClr val="000000">
                      <a:alpha val="43137"/>
                    </a:srgbClr>
                  </a:outerShdw>
                </a:effectLst>
                <a:cs typeface="Arial" pitchFamily="34" charset="0"/>
              </a:rPr>
            </a:br>
            <a:endParaRPr lang="en-US" sz="3600" dirty="0">
              <a:solidFill>
                <a:srgbClr val="0070C0"/>
              </a:solidFill>
              <a:effectLst>
                <a:outerShdw blurRad="38100" dist="38100" dir="2700000" algn="tl">
                  <a:srgbClr val="000000">
                    <a:alpha val="43137"/>
                  </a:srgbClr>
                </a:outerShdw>
              </a:effectLst>
            </a:endParaRPr>
          </a:p>
        </p:txBody>
      </p:sp>
      <p:sp>
        <p:nvSpPr>
          <p:cNvPr id="3" name="Subtitle 2"/>
          <p:cNvSpPr>
            <a:spLocks noGrp="1"/>
          </p:cNvSpPr>
          <p:nvPr>
            <p:ph idx="1"/>
          </p:nvPr>
        </p:nvSpPr>
        <p:spPr>
          <a:xfrm>
            <a:off x="1447800" y="1524000"/>
            <a:ext cx="7315200" cy="4343400"/>
          </a:xfrm>
        </p:spPr>
        <p:txBody>
          <a:bodyPr>
            <a:normAutofit/>
          </a:bodyPr>
          <a:lstStyle/>
          <a:p>
            <a:pPr algn="l">
              <a:buNone/>
            </a:pPr>
            <a:endParaRPr lang="en-US" sz="2000" dirty="0" smtClean="0">
              <a:solidFill>
                <a:srgbClr val="0070C0"/>
              </a:solidFill>
              <a:latin typeface="Arial" pitchFamily="34" charset="0"/>
              <a:cs typeface="Arial" pitchFamily="34" charset="0"/>
            </a:endParaRPr>
          </a:p>
          <a:p>
            <a:pPr algn="l">
              <a:buNone/>
            </a:pPr>
            <a:r>
              <a:rPr lang="en-US" sz="2000" dirty="0" smtClean="0">
                <a:solidFill>
                  <a:srgbClr val="0070C0"/>
                </a:solidFill>
                <a:latin typeface="Arial" pitchFamily="34" charset="0"/>
                <a:cs typeface="Arial" pitchFamily="34" charset="0"/>
              </a:rPr>
              <a:t> </a:t>
            </a:r>
          </a:p>
          <a:p>
            <a:pPr lvl="1">
              <a:buFont typeface="Arial" pitchFamily="34" charset="0"/>
              <a:buChar char="•"/>
            </a:pPr>
            <a:r>
              <a:rPr lang="en-US" sz="2000" dirty="0" smtClean="0">
                <a:solidFill>
                  <a:srgbClr val="0070C0"/>
                </a:solidFill>
                <a:latin typeface="Arial" pitchFamily="34" charset="0"/>
                <a:cs typeface="Arial" pitchFamily="34" charset="0"/>
              </a:rPr>
              <a:t>  </a:t>
            </a:r>
            <a:r>
              <a:rPr lang="en-US" sz="2000" dirty="0">
                <a:solidFill>
                  <a:srgbClr val="0070C0"/>
                </a:solidFill>
                <a:latin typeface="Arial" pitchFamily="34" charset="0"/>
                <a:cs typeface="Arial" pitchFamily="34" charset="0"/>
              </a:rPr>
              <a:t>How does the mind relate to the brain, </a:t>
            </a:r>
            <a:r>
              <a:rPr lang="en-US" sz="2000" dirty="0" smtClean="0">
                <a:solidFill>
                  <a:srgbClr val="0070C0"/>
                </a:solidFill>
                <a:latin typeface="Arial" pitchFamily="34" charset="0"/>
                <a:cs typeface="Arial" pitchFamily="34" charset="0"/>
              </a:rPr>
              <a:t>and </a:t>
            </a:r>
            <a:r>
              <a:rPr lang="en-US" sz="2000" dirty="0">
                <a:solidFill>
                  <a:srgbClr val="0070C0"/>
                </a:solidFill>
                <a:latin typeface="Arial" pitchFamily="34" charset="0"/>
                <a:cs typeface="Arial" pitchFamily="34" charset="0"/>
              </a:rPr>
              <a:t>body?</a:t>
            </a:r>
          </a:p>
          <a:p>
            <a:pPr lvl="1" algn="l">
              <a:buFont typeface="Arial" pitchFamily="34" charset="0"/>
              <a:buChar char="•"/>
            </a:pPr>
            <a:r>
              <a:rPr lang="en-US" sz="2000" dirty="0" smtClean="0">
                <a:solidFill>
                  <a:srgbClr val="0070C0"/>
                </a:solidFill>
                <a:latin typeface="Arial" pitchFamily="34" charset="0"/>
                <a:cs typeface="Arial" pitchFamily="34" charset="0"/>
              </a:rPr>
              <a:t>  What is a mind like?</a:t>
            </a:r>
          </a:p>
          <a:p>
            <a:pPr lvl="1" algn="l">
              <a:buFont typeface="Arial" pitchFamily="34" charset="0"/>
              <a:buChar char="•"/>
            </a:pPr>
            <a:r>
              <a:rPr lang="en-US" sz="2000" dirty="0" smtClean="0">
                <a:solidFill>
                  <a:srgbClr val="0070C0"/>
                </a:solidFill>
                <a:latin typeface="Arial" pitchFamily="34" charset="0"/>
                <a:cs typeface="Arial" pitchFamily="34" charset="0"/>
              </a:rPr>
              <a:t>  What are the properties or characteristics?</a:t>
            </a:r>
          </a:p>
          <a:p>
            <a:pPr lvl="1" algn="l">
              <a:buFont typeface="Arial" pitchFamily="34" charset="0"/>
              <a:buChar char="•"/>
            </a:pPr>
            <a:r>
              <a:rPr lang="en-US" sz="2000" dirty="0" smtClean="0">
                <a:solidFill>
                  <a:srgbClr val="0070C0"/>
                </a:solidFill>
                <a:latin typeface="Arial" pitchFamily="34" charset="0"/>
                <a:cs typeface="Arial" pitchFamily="34" charset="0"/>
              </a:rPr>
              <a:t>  Do minds have parts? </a:t>
            </a:r>
          </a:p>
          <a:p>
            <a:pPr lvl="1" algn="l">
              <a:buFont typeface="Arial" pitchFamily="34" charset="0"/>
              <a:buChar char="•"/>
            </a:pPr>
            <a:r>
              <a:rPr lang="en-US" sz="2000" dirty="0" smtClean="0">
                <a:solidFill>
                  <a:srgbClr val="0070C0"/>
                </a:solidFill>
                <a:latin typeface="Arial" pitchFamily="34" charset="0"/>
                <a:cs typeface="Arial" pitchFamily="34" charset="0"/>
              </a:rPr>
              <a:t>  If so, how would you describe them?</a:t>
            </a:r>
          </a:p>
          <a:p>
            <a:pPr lvl="1" algn="l">
              <a:buFont typeface="Arial" pitchFamily="34" charset="0"/>
              <a:buChar char="•"/>
            </a:pPr>
            <a:r>
              <a:rPr lang="en-US" sz="2000" dirty="0" smtClean="0">
                <a:solidFill>
                  <a:srgbClr val="0070C0"/>
                </a:solidFill>
                <a:latin typeface="Arial" pitchFamily="34" charset="0"/>
                <a:cs typeface="Arial" pitchFamily="34" charset="0"/>
              </a:rPr>
              <a:t>  Is mind different from the brain?</a:t>
            </a:r>
          </a:p>
          <a:p>
            <a:pPr lvl="1" algn="l">
              <a:buFont typeface="Arial" pitchFamily="34" charset="0"/>
              <a:buChar char="•"/>
            </a:pPr>
            <a:r>
              <a:rPr lang="en-US" sz="2000" dirty="0" smtClean="0">
                <a:solidFill>
                  <a:srgbClr val="0070C0"/>
                </a:solidFill>
                <a:latin typeface="Arial" pitchFamily="34" charset="0"/>
                <a:cs typeface="Arial" pitchFamily="34" charset="0"/>
              </a:rPr>
              <a:t>  Where does it start, where does it end?</a:t>
            </a:r>
          </a:p>
          <a:p>
            <a:pPr algn="l"/>
            <a:endParaRPr lang="en-US" dirty="0"/>
          </a:p>
        </p:txBody>
      </p:sp>
      <p:pic>
        <p:nvPicPr>
          <p:cNvPr id="5" name="Picture 4" descr="consciousness image.jpeg"/>
          <p:cNvPicPr>
            <a:picLocks noChangeAspect="1"/>
          </p:cNvPicPr>
          <p:nvPr/>
        </p:nvPicPr>
        <p:blipFill>
          <a:blip r:embed="rId3" cstate="print"/>
          <a:stretch>
            <a:fillRect/>
          </a:stretch>
        </p:blipFill>
        <p:spPr>
          <a:xfrm>
            <a:off x="6789420" y="5105400"/>
            <a:ext cx="2125980" cy="1371600"/>
          </a:xfrm>
          <a:prstGeom prst="rect">
            <a:avLst/>
          </a:prstGeom>
        </p:spPr>
      </p:pic>
    </p:spTree>
    <p:extLst>
      <p:ext uri="{BB962C8B-B14F-4D97-AF65-F5344CB8AC3E}">
        <p14:creationId xmlns:p14="http://schemas.microsoft.com/office/powerpoint/2010/main" val="11835022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US" dirty="0"/>
          </a:p>
        </p:txBody>
      </p:sp>
      <p:sp>
        <p:nvSpPr>
          <p:cNvPr id="3" name="Text Placeholder 2"/>
          <p:cNvSpPr>
            <a:spLocks noGrp="1"/>
          </p:cNvSpPr>
          <p:nvPr>
            <p:ph type="body" idx="1"/>
          </p:nvPr>
        </p:nvSpPr>
        <p:spPr/>
        <p:txBody>
          <a:bodyPr>
            <a:normAutofit/>
          </a:bodyPr>
          <a:lstStyle/>
          <a:p>
            <a:r>
              <a:rPr lang="en-US" sz="3600" b="1" dirty="0" smtClean="0">
                <a:latin typeface="Adobe Myungjo Std M" pitchFamily="18" charset="-128"/>
                <a:ea typeface="Adobe Myungjo Std M" pitchFamily="18" charset="-128"/>
              </a:rPr>
              <a:t>Pirates and Dualism</a:t>
            </a:r>
            <a:endParaRPr lang="en-US" sz="3600" b="1" dirty="0">
              <a:latin typeface="Adobe Myungjo Std M" pitchFamily="18" charset="-128"/>
              <a:ea typeface="Adobe Myungjo Std M" pitchFamily="18" charset="-128"/>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976" y="3810000"/>
            <a:ext cx="2582863" cy="254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895600"/>
            <a:ext cx="2811463"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5489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457200" y="0"/>
            <a:ext cx="3810000" cy="1162050"/>
          </a:xfrm>
        </p:spPr>
        <p:txBody>
          <a:bodyPr>
            <a:normAutofit/>
          </a:bodyPr>
          <a:lstStyle/>
          <a:p>
            <a:r>
              <a:rPr lang="en-US" sz="2800" dirty="0" smtClean="0">
                <a:solidFill>
                  <a:srgbClr val="002060"/>
                </a:solidFill>
              </a:rPr>
              <a:t>properties</a:t>
            </a:r>
            <a:endParaRPr lang="en-US" sz="2400" dirty="0">
              <a:solidFill>
                <a:srgbClr val="002060"/>
              </a:solidFill>
            </a:endParaRPr>
          </a:p>
        </p:txBody>
      </p:sp>
      <p:pic>
        <p:nvPicPr>
          <p:cNvPr id="4" name="Picture 14" descr="http://www.philosophy-index.com/philosophy/mind/property-dualism.jpg"/>
          <p:cNvPicPr>
            <a:picLocks noChangeAspect="1" noChangeArrowheads="1"/>
          </p:cNvPicPr>
          <p:nvPr/>
        </p:nvPicPr>
        <p:blipFill>
          <a:blip r:embed="rId2" cstate="print"/>
          <a:srcRect b="2857"/>
          <a:stretch>
            <a:fillRect/>
          </a:stretch>
        </p:blipFill>
        <p:spPr bwMode="auto">
          <a:xfrm>
            <a:off x="762000" y="1524000"/>
            <a:ext cx="4267200" cy="4352520"/>
          </a:xfrm>
          <a:prstGeom prst="rect">
            <a:avLst/>
          </a:prstGeom>
          <a:noFill/>
        </p:spPr>
      </p:pic>
      <p:sp>
        <p:nvSpPr>
          <p:cNvPr id="6" name="TextBox 5"/>
          <p:cNvSpPr txBox="1"/>
          <p:nvPr/>
        </p:nvSpPr>
        <p:spPr>
          <a:xfrm>
            <a:off x="5257800" y="1981202"/>
            <a:ext cx="3886200" cy="4339650"/>
          </a:xfrm>
          <a:prstGeom prst="rect">
            <a:avLst/>
          </a:prstGeom>
          <a:noFill/>
        </p:spPr>
        <p:txBody>
          <a:bodyPr wrap="square" rtlCol="0">
            <a:spAutoFit/>
          </a:bodyPr>
          <a:lstStyle/>
          <a:p>
            <a:pPr marL="342900" indent="-342900"/>
            <a:r>
              <a:rPr lang="en-US" sz="2000" dirty="0">
                <a:solidFill>
                  <a:prstClr val="white"/>
                </a:solidFill>
              </a:rPr>
              <a:t>  </a:t>
            </a:r>
            <a:r>
              <a:rPr lang="en-US" sz="2000" b="1" dirty="0">
                <a:solidFill>
                  <a:srgbClr val="7030A0"/>
                </a:solidFill>
              </a:rPr>
              <a:t>Property is the attribute of something, or its quality</a:t>
            </a:r>
          </a:p>
          <a:p>
            <a:pPr marL="342900" indent="-342900"/>
            <a:endParaRPr lang="en-US" dirty="0">
              <a:solidFill>
                <a:prstClr val="black"/>
              </a:solidFill>
            </a:endParaRPr>
          </a:p>
          <a:p>
            <a:pPr marL="342900" indent="-342900"/>
            <a:r>
              <a:rPr lang="en-US" sz="2000" b="1" dirty="0">
                <a:solidFill>
                  <a:srgbClr val="002060"/>
                </a:solidFill>
              </a:rPr>
              <a:t>Questions:</a:t>
            </a:r>
          </a:p>
          <a:p>
            <a:pPr marL="342900" indent="-342900">
              <a:buFont typeface="+mj-lt"/>
              <a:buAutoNum type="arabicPeriod"/>
            </a:pPr>
            <a:endParaRPr lang="en-US" dirty="0">
              <a:solidFill>
                <a:srgbClr val="002060"/>
              </a:solidFill>
            </a:endParaRPr>
          </a:p>
          <a:p>
            <a:pPr marL="342900" indent="-342900">
              <a:buFont typeface="+mj-lt"/>
              <a:buAutoNum type="arabicPeriod"/>
            </a:pPr>
            <a:r>
              <a:rPr lang="en-US" dirty="0">
                <a:solidFill>
                  <a:srgbClr val="002060"/>
                </a:solidFill>
              </a:rPr>
              <a:t>If the quality is accidental is it still a property?</a:t>
            </a:r>
          </a:p>
          <a:p>
            <a:pPr marL="342900" indent="-342900">
              <a:buFont typeface="+mj-lt"/>
              <a:buAutoNum type="arabicPeriod"/>
            </a:pPr>
            <a:endParaRPr lang="en-US" dirty="0">
              <a:solidFill>
                <a:srgbClr val="002060"/>
              </a:solidFill>
            </a:endParaRPr>
          </a:p>
          <a:p>
            <a:pPr marL="342900" indent="-342900">
              <a:buFont typeface="+mj-lt"/>
              <a:buAutoNum type="arabicPeriod"/>
            </a:pPr>
            <a:r>
              <a:rPr lang="en-US" dirty="0">
                <a:solidFill>
                  <a:srgbClr val="002060"/>
                </a:solidFill>
              </a:rPr>
              <a:t>Does it have to be perceived to exist as a property?</a:t>
            </a:r>
          </a:p>
          <a:p>
            <a:pPr marL="342900" indent="-342900">
              <a:buFont typeface="+mj-lt"/>
              <a:buAutoNum type="arabicPeriod"/>
            </a:pPr>
            <a:endParaRPr lang="en-US" dirty="0">
              <a:solidFill>
                <a:srgbClr val="002060"/>
              </a:solidFill>
            </a:endParaRPr>
          </a:p>
          <a:p>
            <a:pPr marL="342900" indent="-342900">
              <a:buFont typeface="+mj-lt"/>
              <a:buAutoNum type="arabicPeriod"/>
            </a:pPr>
            <a:r>
              <a:rPr lang="en-US" dirty="0">
                <a:solidFill>
                  <a:srgbClr val="002060"/>
                </a:solidFill>
              </a:rPr>
              <a:t>Is the mind an intrinsic property,   or is it extrinsic?</a:t>
            </a:r>
          </a:p>
          <a:p>
            <a:pPr marL="342900" indent="-342900">
              <a:buFont typeface="+mj-lt"/>
              <a:buAutoNum type="arabicPeriod"/>
            </a:pPr>
            <a:endParaRPr lang="en-US" dirty="0">
              <a:solidFill>
                <a:srgbClr val="002060"/>
              </a:solidFill>
            </a:endParaRPr>
          </a:p>
          <a:p>
            <a:pPr marL="342900" indent="-342900"/>
            <a:r>
              <a:rPr lang="en-US" dirty="0">
                <a:solidFill>
                  <a:srgbClr val="002060"/>
                </a:solidFill>
              </a:rPr>
              <a:t>             Examples??</a:t>
            </a:r>
          </a:p>
        </p:txBody>
      </p:sp>
    </p:spTree>
    <p:extLst>
      <p:ext uri="{BB962C8B-B14F-4D97-AF65-F5344CB8AC3E}">
        <p14:creationId xmlns:p14="http://schemas.microsoft.com/office/powerpoint/2010/main" val="251322471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1905000" y="533400"/>
            <a:ext cx="5715000" cy="1447800"/>
          </a:xfrm>
        </p:spPr>
        <p:txBody>
          <a:bodyPr>
            <a:normAutofit/>
          </a:bodyPr>
          <a:lstStyle/>
          <a:p>
            <a:pPr algn="r">
              <a:lnSpc>
                <a:spcPct val="150000"/>
              </a:lnSpc>
            </a:pPr>
            <a:r>
              <a:rPr lang="en-US" sz="2800" dirty="0" smtClean="0">
                <a:solidFill>
                  <a:srgbClr val="002060"/>
                </a:solidFill>
              </a:rPr>
              <a:t>Does the mind </a:t>
            </a:r>
            <a:br>
              <a:rPr lang="en-US" sz="2800" dirty="0" smtClean="0">
                <a:solidFill>
                  <a:srgbClr val="002060"/>
                </a:solidFill>
              </a:rPr>
            </a:br>
            <a:r>
              <a:rPr lang="en-US" sz="2800" dirty="0" smtClean="0">
                <a:solidFill>
                  <a:srgbClr val="002060"/>
                </a:solidFill>
              </a:rPr>
              <a:t>have Parts ?</a:t>
            </a:r>
            <a:endParaRPr lang="en-US" sz="2800" dirty="0">
              <a:solidFill>
                <a:srgbClr val="002060"/>
              </a:solidFill>
            </a:endParaRPr>
          </a:p>
        </p:txBody>
      </p:sp>
      <p:pic>
        <p:nvPicPr>
          <p:cNvPr id="44034" name="Picture 2" descr="https://encrypted-tbn2.google.com/images?q=tbn:ANd9GcSEMxQz2lB8SJIFnCzkTlBrcftrOQgHqWZxJygjc6WNYJZXJfV3"/>
          <p:cNvPicPr>
            <a:picLocks noChangeAspect="1" noChangeArrowheads="1"/>
          </p:cNvPicPr>
          <p:nvPr/>
        </p:nvPicPr>
        <p:blipFill>
          <a:blip r:embed="rId2" cstate="print"/>
          <a:srcRect b="6154"/>
          <a:stretch>
            <a:fillRect/>
          </a:stretch>
        </p:blipFill>
        <p:spPr bwMode="auto">
          <a:xfrm>
            <a:off x="685799" y="1447800"/>
            <a:ext cx="3666757" cy="2590800"/>
          </a:xfrm>
          <a:prstGeom prst="rect">
            <a:avLst/>
          </a:prstGeom>
          <a:noFill/>
        </p:spPr>
      </p:pic>
      <p:pic>
        <p:nvPicPr>
          <p:cNvPr id="47106" name="Picture 2" descr="https://encrypted-tbn3.google.com/images?q=tbn:ANd9GcScfI_Il3MThGM9WkzaPIQHEi0klDVjYLFKXIJjwZ5oX4gffG75gw"/>
          <p:cNvPicPr>
            <a:picLocks noChangeAspect="1" noChangeArrowheads="1"/>
          </p:cNvPicPr>
          <p:nvPr/>
        </p:nvPicPr>
        <p:blipFill>
          <a:blip r:embed="rId3" cstate="print"/>
          <a:srcRect l="4412" t="6486" r="4412" b="6486"/>
          <a:stretch>
            <a:fillRect/>
          </a:stretch>
        </p:blipFill>
        <p:spPr bwMode="auto">
          <a:xfrm>
            <a:off x="4882981" y="4038604"/>
            <a:ext cx="3575221" cy="2321013"/>
          </a:xfrm>
          <a:prstGeom prst="rect">
            <a:avLst/>
          </a:prstGeom>
          <a:noFill/>
        </p:spPr>
      </p:pic>
      <p:sp>
        <p:nvSpPr>
          <p:cNvPr id="9" name="TextBox 8"/>
          <p:cNvSpPr txBox="1"/>
          <p:nvPr/>
        </p:nvSpPr>
        <p:spPr>
          <a:xfrm>
            <a:off x="381000" y="4419600"/>
            <a:ext cx="3886200" cy="1938992"/>
          </a:xfrm>
          <a:prstGeom prst="rect">
            <a:avLst/>
          </a:prstGeom>
          <a:noFill/>
        </p:spPr>
        <p:txBody>
          <a:bodyPr wrap="square" rtlCol="0">
            <a:spAutoFit/>
          </a:bodyPr>
          <a:lstStyle/>
          <a:p>
            <a:r>
              <a:rPr lang="en-US" sz="2000" dirty="0">
                <a:solidFill>
                  <a:prstClr val="black"/>
                </a:solidFill>
              </a:rPr>
              <a:t>Conative</a:t>
            </a:r>
          </a:p>
          <a:p>
            <a:r>
              <a:rPr lang="en-US" sz="2000" dirty="0">
                <a:solidFill>
                  <a:prstClr val="black"/>
                </a:solidFill>
              </a:rPr>
              <a:t>Cognitive</a:t>
            </a:r>
          </a:p>
          <a:p>
            <a:r>
              <a:rPr lang="en-US" sz="2000" dirty="0">
                <a:solidFill>
                  <a:prstClr val="black"/>
                </a:solidFill>
              </a:rPr>
              <a:t>Affective </a:t>
            </a:r>
          </a:p>
          <a:p>
            <a:endParaRPr lang="en-US" sz="2000" dirty="0">
              <a:solidFill>
                <a:prstClr val="black"/>
              </a:solidFill>
            </a:endParaRPr>
          </a:p>
          <a:p>
            <a:r>
              <a:rPr lang="en-US" sz="2000" dirty="0">
                <a:solidFill>
                  <a:prstClr val="black"/>
                </a:solidFill>
              </a:rPr>
              <a:t>Implicit Memory</a:t>
            </a:r>
          </a:p>
          <a:p>
            <a:r>
              <a:rPr lang="en-US" sz="2000" dirty="0">
                <a:solidFill>
                  <a:prstClr val="black"/>
                </a:solidFill>
              </a:rPr>
              <a:t>Explicit Memory</a:t>
            </a:r>
          </a:p>
        </p:txBody>
      </p:sp>
    </p:spTree>
    <p:extLst>
      <p:ext uri="{BB962C8B-B14F-4D97-AF65-F5344CB8AC3E}">
        <p14:creationId xmlns:p14="http://schemas.microsoft.com/office/powerpoint/2010/main" val="10402176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701" y="304800"/>
            <a:ext cx="7498080" cy="1143000"/>
          </a:xfrm>
        </p:spPr>
        <p:txBody>
          <a:bodyPr>
            <a:normAutofit fontScale="90000"/>
          </a:bodyPr>
          <a:lstStyle/>
          <a:p>
            <a:r>
              <a:rPr lang="en-US" dirty="0" smtClean="0"/>
              <a:t>IS BEHAVIOR LEARNED?</a:t>
            </a:r>
            <a:br>
              <a:rPr lang="en-US" dirty="0" smtClean="0"/>
            </a:br>
            <a:r>
              <a:rPr lang="en-US" dirty="0" smtClean="0"/>
              <a:t>    </a:t>
            </a:r>
            <a:r>
              <a:rPr lang="en-US" sz="3600" dirty="0" smtClean="0"/>
              <a:t>ETHICS, IDENTITY &amp; LAW</a:t>
            </a:r>
            <a:r>
              <a:rPr lang="en-US" sz="3600" dirty="0"/>
              <a:t/>
            </a:r>
            <a:br>
              <a:rPr lang="en-US" sz="3600" dirty="0"/>
            </a:br>
            <a:endParaRPr lang="en-US" sz="2200"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191000" y="2213836"/>
            <a:ext cx="28448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7122" t="8475" r="29128"/>
          <a:stretch/>
        </p:blipFill>
        <p:spPr bwMode="auto">
          <a:xfrm>
            <a:off x="1752600" y="4195464"/>
            <a:ext cx="1340070" cy="2099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566932" y="4920959"/>
            <a:ext cx="3888629" cy="1200329"/>
          </a:xfrm>
          <a:prstGeom prst="rect">
            <a:avLst/>
          </a:prstGeom>
          <a:noFill/>
        </p:spPr>
        <p:txBody>
          <a:bodyPr wrap="none" rtlCol="0">
            <a:spAutoFit/>
          </a:bodyPr>
          <a:lstStyle/>
          <a:p>
            <a:r>
              <a:rPr lang="en-US" dirty="0" smtClean="0"/>
              <a:t>Guilty, or not guilty by insanity?</a:t>
            </a:r>
          </a:p>
          <a:p>
            <a:endParaRPr lang="en-US" dirty="0"/>
          </a:p>
          <a:p>
            <a:r>
              <a:rPr lang="en-US" dirty="0" smtClean="0"/>
              <a:t>Is he responsible for his actions?   Why?</a:t>
            </a:r>
          </a:p>
          <a:p>
            <a:endParaRPr lang="en-US" dirty="0"/>
          </a:p>
        </p:txBody>
      </p:sp>
      <p:sp>
        <p:nvSpPr>
          <p:cNvPr id="6" name="TextBox 5"/>
          <p:cNvSpPr txBox="1"/>
          <p:nvPr/>
        </p:nvSpPr>
        <p:spPr>
          <a:xfrm>
            <a:off x="4325006" y="1609725"/>
            <a:ext cx="3049233" cy="461665"/>
          </a:xfrm>
          <a:prstGeom prst="rect">
            <a:avLst/>
          </a:prstGeom>
          <a:noFill/>
        </p:spPr>
        <p:txBody>
          <a:bodyPr wrap="none" rtlCol="0">
            <a:spAutoFit/>
          </a:bodyPr>
          <a:lstStyle/>
          <a:p>
            <a:r>
              <a:rPr lang="en-US" sz="2400" dirty="0">
                <a:solidFill>
                  <a:srgbClr val="242852">
                    <a:satMod val="130000"/>
                  </a:srgbClr>
                </a:solidFill>
                <a:effectLst>
                  <a:outerShdw blurRad="50000" dist="30000" dir="5400000" algn="tl" rotWithShape="0">
                    <a:srgbClr val="000000">
                      <a:alpha val="30000"/>
                    </a:srgbClr>
                  </a:outerShdw>
                </a:effectLst>
              </a:rPr>
              <a:t>Who is James Holmes?</a:t>
            </a:r>
            <a:endParaRPr lang="en-US" sz="1400" dirty="0"/>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0972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681085" y="3543119"/>
            <a:ext cx="1975541" cy="461665"/>
          </a:xfrm>
          <a:prstGeom prst="rect">
            <a:avLst/>
          </a:prstGeom>
          <a:noFill/>
        </p:spPr>
        <p:txBody>
          <a:bodyPr wrap="none" rtlCol="0">
            <a:spAutoFit/>
          </a:bodyPr>
          <a:lstStyle/>
          <a:p>
            <a:r>
              <a:rPr lang="en-US" sz="2400" b="1" dirty="0" smtClean="0">
                <a:solidFill>
                  <a:schemeClr val="accent2">
                    <a:lumMod val="50000"/>
                  </a:schemeClr>
                </a:solidFill>
              </a:rPr>
              <a:t> </a:t>
            </a:r>
            <a:r>
              <a:rPr lang="en-US" sz="2400" dirty="0" smtClean="0">
                <a:solidFill>
                  <a:schemeClr val="accent2">
                    <a:lumMod val="50000"/>
                  </a:schemeClr>
                </a:solidFill>
              </a:rPr>
              <a:t>Same Person?</a:t>
            </a:r>
            <a:endParaRPr lang="en-US" sz="2400" dirty="0">
              <a:solidFill>
                <a:schemeClr val="accent2">
                  <a:lumMod val="50000"/>
                </a:schemeClr>
              </a:solidFill>
            </a:endParaRPr>
          </a:p>
        </p:txBody>
      </p:sp>
      <p:sp>
        <p:nvSpPr>
          <p:cNvPr id="8" name="Rectangle 7"/>
          <p:cNvSpPr/>
          <p:nvPr/>
        </p:nvSpPr>
        <p:spPr>
          <a:xfrm>
            <a:off x="3656626" y="6211669"/>
            <a:ext cx="5487373" cy="646331"/>
          </a:xfrm>
          <a:prstGeom prst="rect">
            <a:avLst/>
          </a:prstGeom>
        </p:spPr>
        <p:txBody>
          <a:bodyPr wrap="square">
            <a:spAutoFit/>
          </a:bodyPr>
          <a:lstStyle/>
          <a:p>
            <a:r>
              <a:rPr lang="en-US" dirty="0" smtClean="0">
                <a:hlinkClick r:id="rId5"/>
              </a:rPr>
              <a:t>https://www.youtube.com/watch?v=O0kuM6vv6u4</a:t>
            </a:r>
            <a:endParaRPr lang="en-US" dirty="0" smtClean="0"/>
          </a:p>
          <a:p>
            <a:endParaRPr lang="en-US" dirty="0"/>
          </a:p>
        </p:txBody>
      </p:sp>
    </p:spTree>
    <p:extLst>
      <p:ext uri="{BB962C8B-B14F-4D97-AF65-F5344CB8AC3E}">
        <p14:creationId xmlns:p14="http://schemas.microsoft.com/office/powerpoint/2010/main" val="78959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10000"/>
            <a:ext cx="2487613"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5815013" y="3782898"/>
            <a:ext cx="1243012"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514600" y="1371600"/>
            <a:ext cx="6400800" cy="2286000"/>
          </a:xfrm>
        </p:spPr>
        <p:txBody>
          <a:bodyPr>
            <a:normAutofit/>
          </a:bodyPr>
          <a:lstStyle/>
          <a:p>
            <a:r>
              <a:rPr lang="en-US" sz="3600" dirty="0" smtClean="0">
                <a:solidFill>
                  <a:srgbClr val="0070C0"/>
                </a:solidFill>
              </a:rPr>
              <a:t>Ethics</a:t>
            </a:r>
            <a:endParaRPr lang="en-US" sz="3600" dirty="0">
              <a:solidFill>
                <a:srgbClr val="0070C0"/>
              </a:solidFill>
            </a:endParaRPr>
          </a:p>
        </p:txBody>
      </p:sp>
      <p:sp>
        <p:nvSpPr>
          <p:cNvPr id="3" name="Subtitle 2"/>
          <p:cNvSpPr>
            <a:spLocks noGrp="1"/>
          </p:cNvSpPr>
          <p:nvPr>
            <p:ph type="body" idx="1"/>
          </p:nvPr>
        </p:nvSpPr>
        <p:spPr>
          <a:xfrm>
            <a:off x="2487613" y="1756569"/>
            <a:ext cx="6400800" cy="1509712"/>
          </a:xfrm>
        </p:spPr>
        <p:txBody>
          <a:bodyPr/>
          <a:lstStyle/>
          <a:p>
            <a:r>
              <a:rPr lang="en-US" dirty="0" smtClean="0"/>
              <a:t>Guilty, innocent or guilty by insanity?</a:t>
            </a:r>
          </a:p>
          <a:p>
            <a:endParaRPr lang="en-US" dirty="0" smtClean="0"/>
          </a:p>
          <a:p>
            <a:r>
              <a:rPr lang="en-US" dirty="0" smtClean="0"/>
              <a:t>He was diagnosed with Schizophrenia… is he responsible for his actions?</a:t>
            </a:r>
            <a:endParaRPr lang="en-US" dirty="0"/>
          </a:p>
        </p:txBody>
      </p:sp>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3105504" y="3752622"/>
            <a:ext cx="1295159" cy="1898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5023" t="110331" r="105023" b="-110331"/>
          <a:stretch/>
        </p:blipFill>
        <p:spPr bwMode="auto">
          <a:xfrm>
            <a:off x="4571206" y="2511425"/>
            <a:ext cx="1243807"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2184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045053"/>
            <a:ext cx="7406640" cy="1472184"/>
          </a:xfrm>
        </p:spPr>
        <p:txBody>
          <a:bodyPr>
            <a:normAutofit fontScale="90000"/>
          </a:bodyPr>
          <a:lstStyle/>
          <a:p>
            <a:r>
              <a:rPr lang="en-US" dirty="0" smtClean="0"/>
              <a:t>Mind Theory Identity</a:t>
            </a:r>
            <a:br>
              <a:rPr lang="en-US" dirty="0" smtClean="0"/>
            </a:br>
            <a:r>
              <a:rPr lang="en-US" dirty="0" smtClean="0"/>
              <a:t>Body </a:t>
            </a:r>
            <a:r>
              <a:rPr lang="en-US" dirty="0"/>
              <a:t>Theory Identity</a:t>
            </a:r>
            <a:br>
              <a:rPr lang="en-US" dirty="0"/>
            </a:br>
            <a:r>
              <a:rPr lang="en-US" sz="2000" dirty="0"/>
              <a:t/>
            </a:r>
            <a:br>
              <a:rPr lang="en-US" sz="2000" dirty="0"/>
            </a:br>
            <a:endParaRPr lang="en-US" dirty="0"/>
          </a:p>
        </p:txBody>
      </p:sp>
      <p:sp>
        <p:nvSpPr>
          <p:cNvPr id="3" name="Subtitle 2"/>
          <p:cNvSpPr>
            <a:spLocks noGrp="1"/>
          </p:cNvSpPr>
          <p:nvPr>
            <p:ph type="subTitle" idx="1"/>
          </p:nvPr>
        </p:nvSpPr>
        <p:spPr>
          <a:xfrm>
            <a:off x="1275775" y="4419600"/>
            <a:ext cx="4648200" cy="1752600"/>
          </a:xfrm>
        </p:spPr>
        <p:txBody>
          <a:bodyPr>
            <a:noAutofit/>
          </a:bodyPr>
          <a:lstStyle/>
          <a:p>
            <a:endParaRPr lang="en-US" sz="1400" dirty="0" smtClean="0"/>
          </a:p>
          <a:p>
            <a:r>
              <a:rPr lang="en-US" sz="2000" dirty="0" smtClean="0"/>
              <a:t>If identity is memories  in our brain  </a:t>
            </a:r>
          </a:p>
          <a:p>
            <a:r>
              <a:rPr lang="en-US" sz="2000" dirty="0" smtClean="0"/>
              <a:t>then </a:t>
            </a:r>
            <a:r>
              <a:rPr lang="en-US" sz="2000" dirty="0" err="1" smtClean="0"/>
              <a:t>Schwanda</a:t>
            </a:r>
            <a:r>
              <a:rPr lang="en-US" sz="2000" dirty="0" smtClean="0"/>
              <a:t> is Wanda</a:t>
            </a:r>
          </a:p>
          <a:p>
            <a:endParaRPr lang="en-US" sz="2000" dirty="0" smtClean="0"/>
          </a:p>
          <a:p>
            <a:r>
              <a:rPr lang="en-US" sz="2000" dirty="0" smtClean="0"/>
              <a:t>If identity is our senses and our bodies, </a:t>
            </a:r>
            <a:r>
              <a:rPr lang="en-US" sz="1800" dirty="0" smtClean="0"/>
              <a:t>then You are </a:t>
            </a:r>
            <a:r>
              <a:rPr lang="en-US" sz="1800" dirty="0" err="1" smtClean="0"/>
              <a:t>Schwanda</a:t>
            </a:r>
            <a:endParaRPr lang="en-US" sz="18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457133"/>
            <a:ext cx="2378075" cy="1989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75775" y="1781145"/>
            <a:ext cx="5125025" cy="707886"/>
          </a:xfrm>
          <a:prstGeom prst="rect">
            <a:avLst/>
          </a:prstGeom>
        </p:spPr>
        <p:txBody>
          <a:bodyPr wrap="square">
            <a:spAutoFit/>
          </a:bodyPr>
          <a:lstStyle/>
          <a:p>
            <a:r>
              <a:rPr lang="en-US" sz="2000" dirty="0">
                <a:solidFill>
                  <a:srgbClr val="242852">
                    <a:satMod val="130000"/>
                  </a:srgbClr>
                </a:solidFill>
                <a:effectLst>
                  <a:outerShdw blurRad="50000" dist="30000" dir="5400000" algn="tl" rotWithShape="0">
                    <a:srgbClr val="000000">
                      <a:alpha val="30000"/>
                    </a:srgbClr>
                  </a:outerShdw>
                </a:effectLst>
              </a:rPr>
              <a:t>  Meredith Michaels: Persons, Brains and Body</a:t>
            </a:r>
          </a:p>
          <a:p>
            <a:r>
              <a:rPr lang="en-US" sz="2000" dirty="0">
                <a:solidFill>
                  <a:srgbClr val="242852">
                    <a:satMod val="130000"/>
                  </a:srgbClr>
                </a:solidFill>
                <a:effectLst>
                  <a:outerShdw blurRad="50000" dist="30000" dir="5400000" algn="tl" rotWithShape="0">
                    <a:srgbClr val="000000">
                      <a:alpha val="30000"/>
                    </a:srgbClr>
                  </a:outerShdw>
                </a:effectLst>
              </a:rPr>
              <a:t>   Wanda and You </a:t>
            </a:r>
            <a:r>
              <a:rPr lang="en-US" dirty="0">
                <a:solidFill>
                  <a:srgbClr val="242852">
                    <a:satMod val="130000"/>
                  </a:srgbClr>
                </a:solidFill>
                <a:effectLst>
                  <a:outerShdw blurRad="50000" dist="30000" dir="5400000" algn="tl" rotWithShape="0">
                    <a:srgbClr val="000000">
                      <a:alpha val="30000"/>
                    </a:srgbClr>
                  </a:outerShdw>
                </a:effectLst>
              </a:rPr>
              <a:t> </a:t>
            </a:r>
            <a:endParaRPr lang="en-US" dirty="0">
              <a:solidFill>
                <a:prstClr val="black"/>
              </a:solidFill>
            </a:endParaRPr>
          </a:p>
        </p:txBody>
      </p:sp>
      <p:pic>
        <p:nvPicPr>
          <p:cNvPr id="17416"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120759" t="-14691" r="120759" b="42159"/>
          <a:stretch/>
        </p:blipFill>
        <p:spPr bwMode="auto">
          <a:xfrm>
            <a:off x="3290888" y="2143125"/>
            <a:ext cx="2560637" cy="1865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b="27161"/>
          <a:stretch/>
        </p:blipFill>
        <p:spPr bwMode="auto">
          <a:xfrm rot="338322">
            <a:off x="6289944" y="4401949"/>
            <a:ext cx="2560637" cy="187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811508">
            <a:off x="6812943" y="3220098"/>
            <a:ext cx="1573885" cy="1775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3937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13800000" scaled="0"/>
        </a:grad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15" t="16002" r="34427" b="5142"/>
          <a:stretch/>
        </p:blipFill>
        <p:spPr bwMode="auto">
          <a:xfrm>
            <a:off x="1371600" y="4343400"/>
            <a:ext cx="2057400"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1072116" y="3177575"/>
            <a:ext cx="2857500" cy="1066800"/>
          </a:xfrm>
        </p:spPr>
        <p:txBody>
          <a:bodyPr/>
          <a:lstStyle/>
          <a:p>
            <a:r>
              <a:rPr lang="en-US" dirty="0" smtClean="0">
                <a:solidFill>
                  <a:srgbClr val="CCCCFF"/>
                </a:solidFill>
              </a:rPr>
              <a:t>Who is the real </a:t>
            </a:r>
            <a:br>
              <a:rPr lang="en-US" dirty="0" smtClean="0">
                <a:solidFill>
                  <a:srgbClr val="CCCCFF"/>
                </a:solidFill>
              </a:rPr>
            </a:br>
            <a:r>
              <a:rPr lang="en-US" dirty="0" smtClean="0">
                <a:solidFill>
                  <a:srgbClr val="CCCCFF"/>
                </a:solidFill>
              </a:rPr>
              <a:t>Jake Sully?</a:t>
            </a:r>
            <a:endParaRPr lang="en-US" dirty="0">
              <a:solidFill>
                <a:srgbClr val="CCCCFF"/>
              </a:solidFill>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46" r="-5746"/>
          <a:stretch/>
        </p:blipFill>
        <p:spPr bwMode="auto">
          <a:xfrm>
            <a:off x="381000" y="381004"/>
            <a:ext cx="3543300" cy="2796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4495800"/>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267200" y="228604"/>
            <a:ext cx="4800601" cy="4585871"/>
          </a:xfrm>
          <a:prstGeom prst="rect">
            <a:avLst/>
          </a:prstGeom>
          <a:noFill/>
        </p:spPr>
        <p:txBody>
          <a:bodyPr wrap="square" rtlCol="0">
            <a:spAutoFit/>
          </a:bodyPr>
          <a:lstStyle/>
          <a:p>
            <a:r>
              <a:rPr lang="en-US" dirty="0">
                <a:solidFill>
                  <a:srgbClr val="CCCCFF"/>
                </a:solidFill>
              </a:rPr>
              <a:t>Critical Thinking Questions:</a:t>
            </a:r>
          </a:p>
          <a:p>
            <a:r>
              <a:rPr lang="en-US" sz="2000" dirty="0">
                <a:solidFill>
                  <a:srgbClr val="CCCCFF"/>
                </a:solidFill>
              </a:rPr>
              <a:t>is the mind part of the brain and body?  </a:t>
            </a:r>
          </a:p>
          <a:p>
            <a:r>
              <a:rPr lang="en-US" sz="2000" dirty="0">
                <a:solidFill>
                  <a:srgbClr val="CCCCFF"/>
                </a:solidFill>
              </a:rPr>
              <a:t>If they are distinct,  how do they interact? </a:t>
            </a:r>
          </a:p>
          <a:p>
            <a:endParaRPr lang="en-US" sz="2000" dirty="0">
              <a:solidFill>
                <a:srgbClr val="CCCCFF"/>
              </a:solidFill>
            </a:endParaRPr>
          </a:p>
          <a:p>
            <a:r>
              <a:rPr lang="en-US" sz="2000" dirty="0">
                <a:solidFill>
                  <a:srgbClr val="CCCCFF"/>
                </a:solidFill>
              </a:rPr>
              <a:t>Does the answer change the way we learn, engineer robots or design tech? Should robots have the same rights as humans?</a:t>
            </a:r>
          </a:p>
          <a:p>
            <a:endParaRPr lang="en-US" dirty="0">
              <a:solidFill>
                <a:srgbClr val="CCCCFF"/>
              </a:solidFill>
            </a:endParaRPr>
          </a:p>
          <a:p>
            <a:r>
              <a:rPr lang="en-US" sz="2000" dirty="0">
                <a:solidFill>
                  <a:srgbClr val="CCCCFF"/>
                </a:solidFill>
              </a:rPr>
              <a:t>In what ways does this change or affect identity and the idea of who you are and how you got to be that way?</a:t>
            </a:r>
          </a:p>
          <a:p>
            <a:endParaRPr lang="en-US" dirty="0">
              <a:solidFill>
                <a:srgbClr val="CCCCFF"/>
              </a:solidFill>
            </a:endParaRPr>
          </a:p>
          <a:p>
            <a:r>
              <a:rPr lang="en-US" sz="2000" dirty="0">
                <a:solidFill>
                  <a:srgbClr val="CCCCFF"/>
                </a:solidFill>
              </a:rPr>
              <a:t>How vast is the mind? </a:t>
            </a:r>
          </a:p>
          <a:p>
            <a:r>
              <a:rPr lang="en-US" sz="2000" dirty="0">
                <a:solidFill>
                  <a:srgbClr val="CCCCFF"/>
                </a:solidFill>
              </a:rPr>
              <a:t>Is there a collective mind?</a:t>
            </a:r>
          </a:p>
          <a:p>
            <a:endParaRPr lang="en-US" dirty="0">
              <a:solidFill>
                <a:srgbClr val="CCCCFF"/>
              </a:solidFill>
            </a:endParaRPr>
          </a:p>
        </p:txBody>
      </p:sp>
    </p:spTree>
    <p:extLst>
      <p:ext uri="{BB962C8B-B14F-4D97-AF65-F5344CB8AC3E}">
        <p14:creationId xmlns:p14="http://schemas.microsoft.com/office/powerpoint/2010/main" val="29226632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42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435608" y="274638"/>
            <a:ext cx="7498080" cy="944562"/>
          </a:xfrm>
        </p:spPr>
        <p:txBody>
          <a:bodyPr/>
          <a:lstStyle/>
          <a:p>
            <a:r>
              <a:rPr lang="en-US" dirty="0" smtClean="0">
                <a:solidFill>
                  <a:srgbClr val="002060"/>
                </a:solidFill>
              </a:rPr>
              <a:t>The Problem of Other Minds</a:t>
            </a:r>
            <a:endParaRPr lang="en-US" dirty="0">
              <a:solidFill>
                <a:srgbClr val="002060"/>
              </a:solidFill>
            </a:endParaRPr>
          </a:p>
        </p:txBody>
      </p:sp>
      <p:sp>
        <p:nvSpPr>
          <p:cNvPr id="20482" name="AutoShape 2" descr="data:image/jpeg;base64,/9j/4AAQSkZJRgABAQAAAQABAAD/2wBDAAkGBwgHBgkIBwgKCgkLDRYPDQwMDRsUFRAWIB0iIiAdHx8kKDQsJCYxJx8fLT0tMTU3Ojo6Iys/RD84QzQ5Ojf/2wBDAQoKCg0MDRoPDxo3JR8lNzc3Nzc3Nzc3Nzc3Nzc3Nzc3Nzc3Nzc3Nzc3Nzc3Nzc3Nzc3Nzc3Nzc3Nzc3Nzc3Nzf/wAARCAB4ANgDASIAAhEBAxEB/8QAGwAAAgMBAQEAAAAAAAAAAAAAAAUBBAYDAgf/xAA/EAACAQIFAwMCAwUFBwUBAAABAgMEEQAFEiExE0FRBiJhFHEygZEVI0JSoWKxwdHwFiQzU3Lh8QclNEOCkv/EABoBAAIDAQEAAAAAAAAAAAAAAAMEAAECBQb/xAApEQACAgEFAAEEAgIDAAAAAAABAgADEQQSITFBURMicZFhgQUyobHB/9oADAMBAAIRAxEAPwD4bicGDGgJIYMTbE/ljWJJ5wY9YLYvEki2DHq2PSrfGwhMk8HEhCbbYYUGWVFdIUgjJt+JjsqfJPA/1a+NXlnpSmhANceoT3e6oPgLcE/mRfsDhyrRO8G9irMRHBI7aURmPhRfDBMizFyo+lZGbhZCFY//AJO5/TH0vL6WGGBoIVTWruC0MajuLbbgDSwN7dsS0DdemRpWZROji+n23DLYEAeB+uG10CAYJgTqPiYKk9H5pO5UxhEAu7srWUWJ5tiaH0pVVEh1VFOkQGzK2vUeygbXJNu/f8sfSsviarjlaikEaspTpsoGo3X+TdSLnjsT4vhfDQyRwxQU8weKKViagEKJ3uRe29txcDk9sBFdIfZ/7CA2Fd2J81qcnzCmjR56GeNTcC6HkefH5884oshBIINxyLY+yU8E1RZHn99jM6oRYE/0J5wtrstimLRVdLHyVswDBuLkHkcnYWO2CrplcZBmWuKHawnyorbtjzbG6zP0jAZSlPqp5AL6dWseeDvx8324OMvX5RU0QLuBJEDYyxe5QfB/lPwbYWs0zr+IRbVbqLLYMdo4mdwgB1HHOx8bYVK4hJ5wDHtV1EAX5x4xnqSTfEYMGJmSFsTbEXxN8WMS55PODEnBjMqeMSMRicDEkMSMGJtvjQkgBfFmjoqism6VNE0j2JIHYeSew+cco4yxCqLsxsFHJxqqWkGU0U3UljndjGzwiEsgZG1aCx2Pe47274cooDnnqUT8TOT0M8BXqKtjwyurA/mCRhtkWQvX2klukFzuOXtyF/Lk9vnjFqaKG881beUxya5IoTpUyOb6Ad9Ki29t97Dzh99ekJp6br0r0wHskpAzRRDhdTEDm5B8X35OH6aag3EFaXUdSzNS/T0aU0dOkKBw0bC46bjcEjjnknffnF6OonqKf98GuzEMAfct+QR+ZtvvcWta+LJZVonevZo4okOtpCTYf64HJ8X3wpg9TZfW1BokM1OWPTgqJAGBBNgDtdeed/JPh04ETG5owjqMvy60dXMEnmIIi0a3a1wCF7c2/TxhlWUBzXLKOoSWSGjlBaRxs5Wx0cG+7W+d/wAxhpcsraGrApy6VME2uJtXuVjfVv8AcA/rzfGufI8yWliq6OqhmgkQM7Mi8ke+4bexINxxfe198CuViBtIGYatK0YF+pTyOg0rU0zyVE5WeyhJX2BUbNp7jfn4HjC3OK6DL5QzU8idEjZ9UbSsP4V76Rfdvy746PXZvlFQ0OlDSMxdoYYljBvtqBsCTa25J4xnM1geaujin63TWXVLI0Wh7Na5CnYbC9vOFBo2rYs33R1rkZQFmlPqOhhyeCqjpOvE+lJIml90J9xIBINx447b7i13LfUGSZg0emp6M/ZKn273uLHgn8/8sIvUWR5XDlK/smjnapVQzMRYjc9ibkkaeN/jCTLPT1bVU0dTI9NBSyo0gllqE2QMVLFb3sCCD3244vE1SmLWVq3Jn0HMKWSeUdU2jKe1rW1E2/8AH5/GL1P6ekqIUl6apGVsZX9qi19vtt2uMVfStIclySOoz2YqpBeKGQFzEON9zsey/wCe1HPvWprUaGJ3SJGvIi3KuhH4gew34NiOD3xVmtOcV/vyDr0ljHJ4HzPdb6I9Px1cc75tHRvuTEkOtWP31ALb/VsJf9i8llRoo89RJRKIrz0hSzi912c74pxmszSZaumQ1EkJLoHQ6ZwGN/dxexJ53ttvsetRRVtJTCXoVRh+pSSojC6niW1iwNrEglgTa/4b4SfUNk5bP9CdNaUXjMqVvobMaOj+spxFV0wYN1qe7qfdbSQNx3JuB2F/GUqKcRSiK4LrfVY3tv5G2NvQ5rUZZVELrWSNywVZCE3sST3IIK7bYbZlkSepMtr58vp4KbMqfVNUUMLpokbgtsTpbn2+b/fGWdAOZH07qNw5E+UkWxGLcdDUVE4hponlkbdQovfz/wCceZaCpiaUSRMDEAX/ALIPGBlT5AHiVsGJItiMVJA4MGDFGSeMTgUXOLuX0E9fUJBTqNTn+I2AHck9hjKKT1KJAGTKdsehYb41dBlrZdHmIjqKWSsgMaiSP3oqnc2uObjSbjb9MXskp6ukoZaimpz9XPKW6xj2ZbqQqnwfcPbhyvSs2DBG5R1Ffp1VnppoRBE8q+9W6Gpx8hgbi23Y46MK+q6NDSRvU1DJ1bIAFjU7KSe57XY2Gq25scPFjFRT3qstWmeWVxUtGgDK5JcOh72AsNxYje9zhvlVXllVTx0dEssc6/vij1BcgWvvawZgxsBtbV45avJACETDWsi7gIuh9I5lKitUVMUVRNGeqiRGdJdNiCeAGtvtf45OKaZPLH04opqczCTXFJChjOhCRLrB20jYW5v8Y3FAv1EHQqFRQmzRM9u21wPIv4vccYS5qrxzMal6rVpZUQwgL0jayKbkhS25JIuBxbfA6VO4YmU1L2EhzxMZn9dLPKaKF5BQUjFYwSfeb7sd/N7DsNsc8ryeszNGemRWjXYl3AB523O/GNMmTykS1MEd2uWFlvpH2/1+uOs2U5j0RUVcz6UKiNZG3+3O1rf3Y7IrX0yvqccSzNUD/ZqGtqIw9QqCJ9e5Z09vu+91J+3zjGzVuY1EzNNVzPc3Kl20/pe1sbmAST5JKks6OVqhfWCy2KKAOP7GPUdNTuUlbKqCTQN1hZlvbuRsT84sJjP5mhYvonHJc6OZlo86qpBKsQSAIo93wce/UFMhiBqYI1qNS/vpyE6gZrad7WAvcn5OLWVU+YIxfLsrCDWHJEd7c2sW4GLeaZrPmi6cwWAxaJVdA1yXsNKvcDQObaTvbcjjAL/tIC4/fUGgVrBiLK2DqZZSs0zfUyRStJKkns6kbHVpuBYNpJ87+cU8gigq3CvL9RRrP9X0nSxQArZTvxrAv2PxivfRlUVDMDKVZ+oyrsis5cknzcgW8X+MOvS2Vw1UVRHNWEJG2pIEe119xJ3HH4fi9+NscvUMqIdw4PsfVCcemKP/AFBzQSV8lIszKpCluoNlN73Xa9rX45/uqZdQUeWwxVdWzVLToJKZHp9Nhv7jvuLb2vxvhrXua7PKeI0+iJWGpXQGOVAN9DflY+SR9ylrp5czzTWOhB15GIQaienfvbZRYDvzuAL459ZG0DyMu+0czlFmtTLXU0j65UkewgjFwiryBbte9uL6SMLZKzNsmR1LSR6Zmd7hlLvtuxG9twbeSe+LEtQ6ypDkh6JgY2b8RlJt7r8m9jz57YmH9pOH1hmp50AlQtuYyBt8dwD22P3MoXHMWFjE8R1TpQ+pJTFPMKeukLCKoUANKFOk6lGwBIsO/tve22K9DU1OT55Vs5Z29qzS6TpRgt7X4N9iT+m3MTx5dJlsFbQiOKVWvJ02FkYkk9jfe/ew2sLYd5hUU2Y5HR19eLyC8LSaoy623unuO5C23HYbixwEEDjzqb+u6nBnrOcqhXO/rzR6osyjMEuz2imVdWqyn8LC219j+ePn2fF6RlpA+qSNmMiNZtIuNO+/IAOPrGZ0KN6arYAxik+kWrjkJF0ZD+K/F/nbbHyjOpRXyzTSQLC8bfvinDHYKAN99j3P9Ma09jtWfgSWBS/H5mfc6mLWAv2AtiPyx2eFgfw2+PGOZQjkY1tmJ4ODEnBiiJUiMgG54xoMrrKGJGDyvGzoUJ0E7H7Yzq4a5TUNRsJadj1m9oPGn7eeLWwxo7ihx5MOu4TW5OtNSu1fVrPOipqgPQdElbtqbuo5O+4G/fHbOMueerEkkpq5qjYVejUkRFtrHYc8D9PCaM10NQHOYUEL89KaQIx8AkA2/wD6/TFxK9BL0ZYqmlqDYNHDKNL376gQum1zcDzjqHU1qM4gDUQY/FHPRwO7RgwSXmhjWXV0AAeWftbkk997DcKHrKUTQyUlT0mWUPUPDJfUwJIWwHmxufJ8Yr5hWTVFDI309ZLQhAr1YIYIAwIIBF2XUFPa/wChxa9O5dJn1ZUZfFURQRq3VLoGtGthZhuCQdhp/rzhN7w7ZPksgKhzNB6dzJWq2WRnnFQOvFqfSt13K2JFze+25I7YuV75Q0scE9bTipWNdcN7sBa9zYW4OFNRlzw/QGnMdRSZfFI87JL0gTqA1tq4Ht+fub49P6WSszKesjzhHq5C4lSs9mxX2sHAta2kWtt5ON0WKtpYHAg/oALn2OaWqy6KaSaHMqQRkhTe9iewvbnY/wCrYtzilqLu+YQspFvaTax7Dbfvxf8ApjIjIM5bLhSwwiTpTM8lqiEoRYWILONsXhFSGJaSOdZWp1UiOnYkaybkq3c3H8Px8YeJUnIbJg/pt5NJQ02TTUj08c/Ud2De2TZiA1uBtiaKDLUYIkyCph9wSSRCtxySOdtv6Yd+n/TMRp0kfRHUsRJMkZ3BO9mt3va583wh9R0P0ks4gAgBBYPK1tZF+R+K2xNvJvfsFU1AscoGMyUIjLLJBVu8X7ThKG91SVWZjY2NhfcePjCPN4aXqWrGleQGQltZF7aisYPAAGne1ze98KfqpYM5o5Ypy2sKyrGlkF/G2O3qAs9QaYThZSy9OcptHGe7LfdVG97ggcXtbA9XpGzvU9f1C0CvdhzIqMry00dbIz1iwGR/pSzW6rxnQ/AvuRa3wcXMqpDSzK9MA0KuH0vGNbqEDFeLNYsdrXuPvihXo2VSwRapJYZal4YXk3MbdMNtYXtqJJJ7HtY4qemPVtJU51Sxy1SojL0UjKFSrH8NiNudvzvfHKt3v+vZ0KqKyBlzGVY1MvqfLYARECXWURAszs2rSLjgICd+QAcZmNxQ1NVS0oW66gHiZGQhttW1tgAb99+2NRnMLtT1EsaCOKIgSwi7s6H8Q0ABQbXB27kfOM/USiuWmrKOJfq1i11cali5dmOlQoI2ABPN9sZpDDGYTVKV48lz0RQxmup4Vp2qpHnJ6biyawjEi5uARbj4/TS+tcqqammdly+kgeCGNpV64BIu1+242Nvm+2M9RUNXS0dFmNFMzuoaSOJRo6O59vNuSe/A7475+2eZhJaWlqqd2UNMZyAqc/gsxuN9gAN7kji7gTPUWrof6gJHcW0Qny1JkpArqY1kjhSVQGB/iLB/cDfsAN+CcaWjoV/YayUmqM1FQJGNgmhLMTqLcAbA8b3GxwwyyOhbJEy+u0iLo6hLuXWwsWv9x/XC+aalpZY0qoZpqMbxSdN2RpLWBJ453JIsLYUspbOF7ENdU6g57Ea5vHFDl9dI4bRHlcxYAjVpCNtY7X9vz/fj5lmoy+KlMpgu0dZHMw6hYyR2Nib/AHItta+Pp3qerEHp6ocuFSvPRjV00kLYagQ2x/iHj3KNybY+JZkMxeWStmiEMUjmNBIwCyWtcLe2oeTawuO9hgunr2UHPp/6ilRdmOZfy/MMihqqn6ugWSOWoLo5ZmIiIsVI4Fhci29yPAx5/wDZKmkpUqNcLKr6nRgC139t7/2ThNHQVM0EtUscaQRMFZ3lULqPCgk7mw48Y4mkqpGGmJ3N7AJ7ifgWvjVd6o2484h2XMmuSljcillZ11GxZbG3a+DHrN8sqMqrHpasoJo7agj6tJIBsf1wYp7hYdwGJYyItGGtD00pZJgT1eAR/CO9vm395wpx2gmeK+hyL8jscBrbacmWhwZpEpIL6o6hY4NAaSWoBUoTvpKi+s/H+eOFRTQF1+hrIpwVZLKjRabj+VuAfI233ttddFU65IusVdFe5D3sfvbfDCjjjqJJmiUxRmQJFGkRdnLXsBuLAaTv+WDsy8Y9kOS38RjSyQ09NVUUKPIlUAk1ZeMNa97AaSwQlR/FwOMaP0tmlPkuW1MsLwNU1UfUcqthHFayLf7DUR5OE+Q0SyPBCtVVMfq9T8dGNrkAOpF72+bX884e5lldWMslo6lYgjoiJIAIiLFfdqOwFlN+4F9jgZ5OCInZYq2bZYoczo62dnNOUMsahZWdkUBgT5ubFSdvPN8cM3rJZqLLo6MkkO0UkaxALx3HNydzc72wjpXpw0eXwt+8CnolH1AW3IDHnv7rW8AX2vUZWJKhpIhVtIPfAHuV4/EbC9rEg25/TDldiq3Ihy5ZTng/PzOL0c7UIuXkmklKyQ0ih+mB+ZUE+cPaDJaulWjzKfK/p0aw/eBZX1j+Is2y382G5PGJyGpyISGKhqXy+uYD2V6XC+ADsQONyDjr6kzPOMkaHXPNPBLcTTSEFE2Itttubc/44brdX4T/AJiNjahSFI4Ps1mVepIo6IpC4UhGBLvYLZNrE9iQRuTuBvjJZ1nFXVVqQ0xd5WUKVVtJ083Vu1hfztf5wsrcySGgngNMgqUy/XK4JW0hIa1gbcHfbnFLRVZtS0kOVIUeaFWZwSCs4sGBP8pIFrcbXweqqtCWA5m1AIzHOWZjPm+ZdLL6mCqjiWx68IDrYckkbg/fk/q5zVKB8yqxPUoJKWIJPGYOvq1KQQVsdgRvse3kYoem6aJGraiNJZaqKRlgiJIikO/5XA3+Dj1XSHNM2NqelZ+j0tTLZ3kBN1O4uNgTfiw/INzljt64lVDdZuHQkeoEiqMmjkFJJMsrPOkhBDoGNhIwNiU0kLpNyRbi2MFReka1quKfK3gzCKMpIFY9PX3Asf8AE40kObyVdJmGZP03ep1xTuzFkGoooA3uFGsMAPA+cV6WWXLXH10o0zMCBBdoyNKkGzW3seDxbCn00A2Ecx+0nbleDNZQfX1tLUUbpG2bRMI5ZwrGCRSP4WtpZrWH5A2G9uTZN0qipkpKWOleYyU6QLECZF0G7sxPi9vseb2x2pq3Kp4o3r66ueJBcRKViRbb8AbcdrcY9j1DSZjI3+7mpVNWhYz74zuAQG2c2J7g/e+OYa7jk1g4/EZpvFle1uxE5nkyenper1oVjYTGIsHVwB+842tszD7WHjDmHPBPmMtZNTCWjcDpdZ1UuSPxLc8bjm3fC2eiy+sRTFmt11MFpqpjEyJ+FRpaxBFzc99rWAGK1cj5TTUlPBJDLUNKWBMgkA4UAeF9t7fJPOHKlFj7CMH9QtakHBMaZJnaft+KSup1FNN/uiOtj0mYgJe3FztccXGNFmeUTVH+6UTSQ0cIuQEFr727je+2wvv98ZrOIUrqCmmgMs7SSHdgAS4fbjYCxW22LnqfMsxzqspo0UXhqUnWKNtIZ4nDaf7dwQbHuL7Wwa7SO7q6efP8QWpuAtDqe5yzqopK+gpKlo5UnjgkhR4Jf/j2YaiAB+K4G43BtjEZzl0SZt182rZaun0qI21j32HF9wo82Hc40a5fVU9JWZVUl6wTSPN9NTpYopY7NIT8gG1jyASBfCP1PFLJTQR1VMsUMTgLoIuuzbc99Xg79zhyijcmw9RCy5S+U4mdzOprM+qocvoKcdGEfuKaEWVQAASb/AHuJ/PDOigofSiSVTNFW5sh0LYfu6c2BNv5jY/i48d8LpM+ky+memy6OGnR9nYC7N9zycZ+armmLs8hYubknvjjamg7yp4HwI2lgK5PJhW1D1dVJUSsWkka7E98GK5PnBjOAOBMZnjEqCcRj1HbWAwuLi+MdzMtR0xYRlzHHrtp1k3P5AHbDCjip4mc1s8iU0TBJBEqyF2ubBQdvJuePG+FU8rGodxzquP8MdJqioqyWkbUAbnYDc9zbB02A9cywTNMtYmUVavQTdWOWNZYpWTTJpblWsdiLEbG3Bxclz16lw9W6g6VMZcalJAGzL/L9vjY8YzkUE8j09Q0cgpo4ReUg6bAE2vxe5sB5ti9SQRvk6GdrMy6gQdxZmFwe2w+3N/OGU56EC1QY5PcvU0lLV1TSpppUUoepGmm0oAGtAL2BtwBfa+1sdc0helnVmklUtY3RzLHza6sQCLHkW2v+mdiYwT3LvoOx0CxYeLnYc840tLmby2hupF2lmLD2ot9RPnbZRx2w1SiONphdoxmUqqqakystV9OZmYrAq3/ABA+5t+3I25viMg9RS5aZJaVQsIuTC73RWPddu/cW328YqZzLFXzI7o9IXQdJX9ylLkL9uP8e+FjwSQ05UAupN9SG6n8xi2rC2bl5AEpm3LtaaulzBKpa+SpbVLJD/xFYcki++GFBNX1Xp6TVSTuiOJYDPMqKy29xAJBIFgQfg2OEXohFfNFeZwqwqZLsmoM3Crbi9yD+VucO2zFq+jqap6lY4UnEK0jLeSc2BJax2Fjba4G9r23BfrXQKB3MLpg5I8jyhevkrFzDMpCKunhSMUa6ekWN/xMdgbXJUbCxud7YqR1rZXQ1IrkAqCf+JI4cRRuQdOr+S1reRba2wUx50scMoykmMShdRkOpohvdAospHe5BPOFHqPNZHpFonkZ5ZZBLOTYm/a/zff4+L4WN27DRv6S0IV+YZmlLIfrMugWtKm8ktzqU+WTa333GOVB6lqYqsvMiSo9hLFKLq4/wOFEiT0EiTwTGx3WaM2v5H/bFiOekzCwqgKepP8A96D2v/1DsfkYvdhsERYgTYQ5XQ52pbIM0jop3Hvo68krz/C4uf1H54uf7IepsmppK+aoyiOmXlmqTZr8Ae3k7Wwj9NZe9NUCoqXQRIurr3BQKOSDhpn2fCtMTVEd6dEvSU8hOmNP+a48kfhB47b4Z0wvawFH+z3MwpHQE40Us6rHLVP0WSaRZNS7m55B8WP+tsMofpZY4anpS1FRBKVkCgWZSxIJ+bE7YyMWa1VQTHG5KrYKw7eN7jyecPvT0dTQRmf3trufaL/JBHPj9Rjs8OOPJtx8Hmbv6xHV6a0c2kROvyQbEn+gP5YQZzmUlNnVMPYJjUgsNRGz+zzx34/Xt4hzctmccxpFVZIDG0wQKe3Nudx/TFOsoqerFVWSMsvROoBhcubXBO++wO3GwvfGFp2ZJEwgA/28EYV88conUzuk8sKo6iIOVbYnbUNwRbe+M76mmSXL5dLuGjgjCq8XTJsTckdvwjGmnQVtI6wQxzU67AMxRm+zDcn4/wAwMY7O58tgoaqKItHKFKLC7Evfftvbm+57YG2ApMAmMzFOxY3JuTjyTgbnEY8+zbjHRDBicGMyTngvbBgwGSWlemkQCZWRv+Yljf7qbfrcY6I9GiNGHmbqCxYqFC/Nrm/6jFHEjBA8qMFCKOi9danJ12TU2/nTsL4tvmaGWKwKwoNARbXVAABv3N7n8/GEt8BNzvgq3FepI2qEhVg0YBVuGQ+0/O/H27Y7/UxxQrCFOh2DTP8Az/B+OP64TRTtGdrW8HjHdKwg8W/PHRr1aEZ6MxtMbZpWxVkVXK0UTEuOlNps9z/CSDYgKCOPGKlXOq01JJEggkKHqdMkagDYEjzzilPUCQBQAFBvsAL/AKY9GSGWNNbMrothtcYG94JbacSbcS3R184Wcl7oI7suw1WYW35uDuD2ti5+1MslkNRPTzGUsDLArDRKf+sWK38W27eMIupoV1X+IAf1xzBvjn2/eQT3CoxXqbip9Rw1EUQhQQQ6biFV1dP7Ebi3FwO3a5wiNNSyJM7y6NI1oTuZPKgHcnvhbS1LU8gkADECw1C448d8cXmZ21MWv98GRq0GccyO7P3La12klWRTCeYr8/N/Pzjm/QEwNOzlCeHFiB822xUvfEg2wLdlsmZxNTQZkxtAtpIVGuSG205HCnbi/j/K1WauNQZZJyTUs5aVDxIDxbwR4+32wkSVk3ViD2Ix2NYzN1GGqX+c8/8AfHTr1SBcdTBXHUZxL9PUBaeQNpG5tYgm5t9+2GhzOUUdOIpPewFmBOotxbfnGXgqXicuu9+b49/UoPcsel/OD1axQssLNhNmzy5cSaldQk02HJX4+Nv6nFal9RRUJ6HTWSlfaRX93xe3ceR3/TGUE7AEDvjmzljvirP8iCuFE2QMYn0PMs9o2oFWCpiqZJBopqewb6UnmS/N+LX3/U4Sesa+KWGlpgEeoA6ksp3ZfC3573t9sZiKZom1LzjzI5kYu5JYnk4Ws1garHpgxUAczyTfEYMGOdCQODEE4MZJknnBgwYFJDBgwY0JUnBgwYuSRib4MGJJC+C+DBiZkkYkHBgxBJJviMGDF5MkMGDBiSSRbE9sGDGx1Lk3wXwYMXmSRc4MGDFSQwYMGKkhgwYMWZIAA7E2wYMGKlT/2Q=="/>
          <p:cNvSpPr>
            <a:spLocks noChangeAspect="1" noChangeArrowheads="1"/>
          </p:cNvSpPr>
          <p:nvPr/>
        </p:nvSpPr>
        <p:spPr bwMode="auto">
          <a:xfrm>
            <a:off x="155575" y="-395288"/>
            <a:ext cx="1504950" cy="8382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484" name="AutoShape 4" descr="data:image/jpeg;base64,/9j/4AAQSkZJRgABAQAAAQABAAD/2wBDAAkGBwgHBgkIBwgKCgkLDRYPDQwMDRsUFRAWIB0iIiAdHx8kKDQsJCYxJx8fLT0tMTU3Ojo6Iys/RD84QzQ5Ojf/2wBDAQoKCg0MDRoPDxo3JR8lNzc3Nzc3Nzc3Nzc3Nzc3Nzc3Nzc3Nzc3Nzc3Nzc3Nzc3Nzc3Nzc3Nzc3Nzc3Nzc3Nzf/wAARCAB4ANgDASIAAhEBAxEB/8QAGwAAAgMBAQEAAAAAAAAAAAAAAAUBBAYDAgf/xAA/EAACAQIFAwMCAwUFBwUBAAABAgMEEQAFEiExE0FRBiJhFHEygZEVI0JSoWKxwdHwFiQzU3Lh8QclNEOCkv/EABoBAAIDAQEAAAAAAAAAAAAAAAMEAAECBQb/xAApEQACAgEFAAEEAgIDAAAAAAABAgADEQQSITFBURMicZFhgQUyobHB/9oADAMBAAIRAxEAPwD4bicGDGgJIYMTbE/ljWJJ5wY9YLYvEki2DHq2PSrfGwhMk8HEhCbbYYUGWVFdIUgjJt+JjsqfJPA/1a+NXlnpSmhANceoT3e6oPgLcE/mRfsDhyrRO8G9irMRHBI7aURmPhRfDBMizFyo+lZGbhZCFY//AJO5/TH0vL6WGGBoIVTWruC0MajuLbbgDSwN7dsS0DdemRpWZROji+n23DLYEAeB+uG10CAYJgTqPiYKk9H5pO5UxhEAu7srWUWJ5tiaH0pVVEh1VFOkQGzK2vUeygbXJNu/f8sfSsviarjlaikEaspTpsoGo3X+TdSLnjsT4vhfDQyRwxQU8weKKViagEKJ3uRe29txcDk9sBFdIfZ/7CA2Fd2J81qcnzCmjR56GeNTcC6HkefH5884oshBIINxyLY+yU8E1RZHn99jM6oRYE/0J5wtrstimLRVdLHyVswDBuLkHkcnYWO2CrplcZBmWuKHawnyorbtjzbG6zP0jAZSlPqp5AL6dWseeDvx8324OMvX5RU0QLuBJEDYyxe5QfB/lPwbYWs0zr+IRbVbqLLYMdo4mdwgB1HHOx8bYVK4hJ5wDHtV1EAX5x4xnqSTfEYMGJmSFsTbEXxN8WMS55PODEnBjMqeMSMRicDEkMSMGJtvjQkgBfFmjoqism6VNE0j2JIHYeSew+cco4yxCqLsxsFHJxqqWkGU0U3UljndjGzwiEsgZG1aCx2Pe47274cooDnnqUT8TOT0M8BXqKtjwyurA/mCRhtkWQvX2klukFzuOXtyF/Lk9vnjFqaKG881beUxya5IoTpUyOb6Ad9Ki29t97Dzh99ekJp6br0r0wHskpAzRRDhdTEDm5B8X35OH6aag3EFaXUdSzNS/T0aU0dOkKBw0bC46bjcEjjnknffnF6OonqKf98GuzEMAfct+QR+ZtvvcWta+LJZVonevZo4okOtpCTYf64HJ8X3wpg9TZfW1BokM1OWPTgqJAGBBNgDtdeed/JPh04ETG5owjqMvy60dXMEnmIIi0a3a1wCF7c2/TxhlWUBzXLKOoSWSGjlBaRxs5Wx0cG+7W+d/wAxhpcsraGrApy6VME2uJtXuVjfVv8AcA/rzfGufI8yWliq6OqhmgkQM7Mi8ke+4bexINxxfe198CuViBtIGYatK0YF+pTyOg0rU0zyVE5WeyhJX2BUbNp7jfn4HjC3OK6DL5QzU8idEjZ9UbSsP4V76Rfdvy746PXZvlFQ0OlDSMxdoYYljBvtqBsCTa25J4xnM1geaujin63TWXVLI0Wh7Na5CnYbC9vOFBo2rYs33R1rkZQFmlPqOhhyeCqjpOvE+lJIml90J9xIBINx447b7i13LfUGSZg0emp6M/ZKn273uLHgn8/8sIvUWR5XDlK/smjnapVQzMRYjc9ibkkaeN/jCTLPT1bVU0dTI9NBSyo0gllqE2QMVLFb3sCCD3244vE1SmLWVq3Jn0HMKWSeUdU2jKe1rW1E2/8AH5/GL1P6ekqIUl6apGVsZX9qi19vtt2uMVfStIclySOoz2YqpBeKGQFzEON9zsey/wCe1HPvWprUaGJ3SJGvIi3KuhH4gew34NiOD3xVmtOcV/vyDr0ljHJ4HzPdb6I9Px1cc75tHRvuTEkOtWP31ALb/VsJf9i8llRoo89RJRKIrz0hSzi912c74pxmszSZaumQ1EkJLoHQ6ZwGN/dxexJ53ttvsetRRVtJTCXoVRh+pSSojC6niW1iwNrEglgTa/4b4SfUNk5bP9CdNaUXjMqVvobMaOj+spxFV0wYN1qe7qfdbSQNx3JuB2F/GUqKcRSiK4LrfVY3tv5G2NvQ5rUZZVELrWSNywVZCE3sST3IIK7bYbZlkSepMtr58vp4KbMqfVNUUMLpokbgtsTpbn2+b/fGWdAOZH07qNw5E+UkWxGLcdDUVE4hponlkbdQovfz/wCceZaCpiaUSRMDEAX/ALIPGBlT5AHiVsGJItiMVJA4MGDFGSeMTgUXOLuX0E9fUJBTqNTn+I2AHck9hjKKT1KJAGTKdsehYb41dBlrZdHmIjqKWSsgMaiSP3oqnc2uObjSbjb9MXskp6ukoZaimpz9XPKW6xj2ZbqQqnwfcPbhyvSs2DBG5R1Ffp1VnppoRBE8q+9W6Gpx8hgbi23Y46MK+q6NDSRvU1DJ1bIAFjU7KSe57XY2Gq25scPFjFRT3qstWmeWVxUtGgDK5JcOh72AsNxYje9zhvlVXllVTx0dEssc6/vij1BcgWvvawZgxsBtbV45avJACETDWsi7gIuh9I5lKitUVMUVRNGeqiRGdJdNiCeAGtvtf45OKaZPLH04opqczCTXFJChjOhCRLrB20jYW5v8Y3FAv1EHQqFRQmzRM9u21wPIv4vccYS5qrxzMal6rVpZUQwgL0jayKbkhS25JIuBxbfA6VO4YmU1L2EhzxMZn9dLPKaKF5BQUjFYwSfeb7sd/N7DsNsc8ryeszNGemRWjXYl3AB523O/GNMmTykS1MEd2uWFlvpH2/1+uOs2U5j0RUVcz6UKiNZG3+3O1rf3Y7IrX0yvqccSzNUD/ZqGtqIw9QqCJ9e5Z09vu+91J+3zjGzVuY1EzNNVzPc3Kl20/pe1sbmAST5JKks6OVqhfWCy2KKAOP7GPUdNTuUlbKqCTQN1hZlvbuRsT84sJjP5mhYvonHJc6OZlo86qpBKsQSAIo93wce/UFMhiBqYI1qNS/vpyE6gZrad7WAvcn5OLWVU+YIxfLsrCDWHJEd7c2sW4GLeaZrPmi6cwWAxaJVdA1yXsNKvcDQObaTvbcjjAL/tIC4/fUGgVrBiLK2DqZZSs0zfUyRStJKkns6kbHVpuBYNpJ87+cU8gigq3CvL9RRrP9X0nSxQArZTvxrAv2PxivfRlUVDMDKVZ+oyrsis5cknzcgW8X+MOvS2Vw1UVRHNWEJG2pIEe119xJ3HH4fi9+NscvUMqIdw4PsfVCcemKP/AFBzQSV8lIszKpCluoNlN73Xa9rX45/uqZdQUeWwxVdWzVLToJKZHp9Nhv7jvuLb2vxvhrXua7PKeI0+iJWGpXQGOVAN9DflY+SR9ylrp5czzTWOhB15GIQaienfvbZRYDvzuAL459ZG0DyMu+0czlFmtTLXU0j65UkewgjFwiryBbte9uL6SMLZKzNsmR1LSR6Zmd7hlLvtuxG9twbeSe+LEtQ6ypDkh6JgY2b8RlJt7r8m9jz57YmH9pOH1hmp50AlQtuYyBt8dwD22P3MoXHMWFjE8R1TpQ+pJTFPMKeukLCKoUANKFOk6lGwBIsO/tve22K9DU1OT55Vs5Z29qzS6TpRgt7X4N9iT+m3MTx5dJlsFbQiOKVWvJ02FkYkk9jfe/ew2sLYd5hUU2Y5HR19eLyC8LSaoy623unuO5C23HYbixwEEDjzqb+u6nBnrOcqhXO/rzR6osyjMEuz2imVdWqyn8LC219j+ePn2fF6RlpA+qSNmMiNZtIuNO+/IAOPrGZ0KN6arYAxik+kWrjkJF0ZD+K/F/nbbHyjOpRXyzTSQLC8bfvinDHYKAN99j3P9Ma09jtWfgSWBS/H5mfc6mLWAv2AtiPyx2eFgfw2+PGOZQjkY1tmJ4ODEnBiiJUiMgG54xoMrrKGJGDyvGzoUJ0E7H7Yzq4a5TUNRsJadj1m9oPGn7eeLWwxo7ihx5MOu4TW5OtNSu1fVrPOipqgPQdElbtqbuo5O+4G/fHbOMueerEkkpq5qjYVejUkRFtrHYc8D9PCaM10NQHOYUEL89KaQIx8AkA2/wD6/TFxK9BL0ZYqmlqDYNHDKNL376gQum1zcDzjqHU1qM4gDUQY/FHPRwO7RgwSXmhjWXV0AAeWftbkk997DcKHrKUTQyUlT0mWUPUPDJfUwJIWwHmxufJ8Yr5hWTVFDI309ZLQhAr1YIYIAwIIBF2XUFPa/wChxa9O5dJn1ZUZfFURQRq3VLoGtGthZhuCQdhp/rzhN7w7ZPksgKhzNB6dzJWq2WRnnFQOvFqfSt13K2JFze+25I7YuV75Q0scE9bTipWNdcN7sBa9zYW4OFNRlzw/QGnMdRSZfFI87JL0gTqA1tq4Ht+fub49P6WSszKesjzhHq5C4lSs9mxX2sHAta2kWtt5ON0WKtpYHAg/oALn2OaWqy6KaSaHMqQRkhTe9iewvbnY/wCrYtzilqLu+YQspFvaTax7Dbfvxf8ApjIjIM5bLhSwwiTpTM8lqiEoRYWILONsXhFSGJaSOdZWp1UiOnYkaybkq3c3H8Px8YeJUnIbJg/pt5NJQ02TTUj08c/Ud2De2TZiA1uBtiaKDLUYIkyCph9wSSRCtxySOdtv6Yd+n/TMRp0kfRHUsRJMkZ3BO9mt3va583wh9R0P0ks4gAgBBYPK1tZF+R+K2xNvJvfsFU1AscoGMyUIjLLJBVu8X7ThKG91SVWZjY2NhfcePjCPN4aXqWrGleQGQltZF7aisYPAAGne1ze98KfqpYM5o5Ypy2sKyrGlkF/G2O3qAs9QaYThZSy9OcptHGe7LfdVG97ggcXtbA9XpGzvU9f1C0CvdhzIqMry00dbIz1iwGR/pSzW6rxnQ/AvuRa3wcXMqpDSzK9MA0KuH0vGNbqEDFeLNYsdrXuPvihXo2VSwRapJYZal4YXk3MbdMNtYXtqJJJ7HtY4qemPVtJU51Sxy1SojL0UjKFSrH8NiNudvzvfHKt3v+vZ0KqKyBlzGVY1MvqfLYARECXWURAszs2rSLjgICd+QAcZmNxQ1NVS0oW66gHiZGQhttW1tgAb99+2NRnMLtT1EsaCOKIgSwi7s6H8Q0ABQbXB27kfOM/USiuWmrKOJfq1i11cali5dmOlQoI2ABPN9sZpDDGYTVKV48lz0RQxmup4Vp2qpHnJ6biyawjEi5uARbj4/TS+tcqqammdly+kgeCGNpV64BIu1+242Nvm+2M9RUNXS0dFmNFMzuoaSOJRo6O59vNuSe/A7475+2eZhJaWlqqd2UNMZyAqc/gsxuN9gAN7kji7gTPUWrof6gJHcW0Qny1JkpArqY1kjhSVQGB/iLB/cDfsAN+CcaWjoV/YayUmqM1FQJGNgmhLMTqLcAbA8b3GxwwyyOhbJEy+u0iLo6hLuXWwsWv9x/XC+aalpZY0qoZpqMbxSdN2RpLWBJ453JIsLYUspbOF7ENdU6g57Ea5vHFDl9dI4bRHlcxYAjVpCNtY7X9vz/fj5lmoy+KlMpgu0dZHMw6hYyR2Nib/AHItta+Pp3qerEHp6ocuFSvPRjV00kLYagQ2x/iHj3KNybY+JZkMxeWStmiEMUjmNBIwCyWtcLe2oeTawuO9hgunr2UHPp/6ilRdmOZfy/MMihqqn6ugWSOWoLo5ZmIiIsVI4Fhci29yPAx5/wDZKmkpUqNcLKr6nRgC139t7/2ThNHQVM0EtUscaQRMFZ3lULqPCgk7mw48Y4mkqpGGmJ3N7AJ7ifgWvjVd6o2484h2XMmuSljcillZ11GxZbG3a+DHrN8sqMqrHpasoJo7agj6tJIBsf1wYp7hYdwGJYyItGGtD00pZJgT1eAR/CO9vm395wpx2gmeK+hyL8jscBrbacmWhwZpEpIL6o6hY4NAaSWoBUoTvpKi+s/H+eOFRTQF1+hrIpwVZLKjRabj+VuAfI233ttddFU65IusVdFe5D3sfvbfDCjjjqJJmiUxRmQJFGkRdnLXsBuLAaTv+WDsy8Y9kOS38RjSyQ09NVUUKPIlUAk1ZeMNa97AaSwQlR/FwOMaP0tmlPkuW1MsLwNU1UfUcqthHFayLf7DUR5OE+Q0SyPBCtVVMfq9T8dGNrkAOpF72+bX884e5lldWMslo6lYgjoiJIAIiLFfdqOwFlN+4F9jgZ5OCInZYq2bZYoczo62dnNOUMsahZWdkUBgT5ubFSdvPN8cM3rJZqLLo6MkkO0UkaxALx3HNydzc72wjpXpw0eXwt+8CnolH1AW3IDHnv7rW8AX2vUZWJKhpIhVtIPfAHuV4/EbC9rEg25/TDldiq3Ihy5ZTng/PzOL0c7UIuXkmklKyQ0ih+mB+ZUE+cPaDJaulWjzKfK/p0aw/eBZX1j+Is2y382G5PGJyGpyISGKhqXy+uYD2V6XC+ADsQONyDjr6kzPOMkaHXPNPBLcTTSEFE2Itttubc/44brdX4T/AJiNjahSFI4Ps1mVepIo6IpC4UhGBLvYLZNrE9iQRuTuBvjJZ1nFXVVqQ0xd5WUKVVtJ083Vu1hfztf5wsrcySGgngNMgqUy/XK4JW0hIa1gbcHfbnFLRVZtS0kOVIUeaFWZwSCs4sGBP8pIFrcbXweqqtCWA5m1AIzHOWZjPm+ZdLL6mCqjiWx68IDrYckkbg/fk/q5zVKB8yqxPUoJKWIJPGYOvq1KQQVsdgRvse3kYoem6aJGraiNJZaqKRlgiJIikO/5XA3+Dj1XSHNM2NqelZ+j0tTLZ3kBN1O4uNgTfiw/INzljt64lVDdZuHQkeoEiqMmjkFJJMsrPOkhBDoGNhIwNiU0kLpNyRbi2MFReka1quKfK3gzCKMpIFY9PX3Asf8AE40kObyVdJmGZP03ep1xTuzFkGoooA3uFGsMAPA+cV6WWXLXH10o0zMCBBdoyNKkGzW3seDxbCn00A2Ecx+0nbleDNZQfX1tLUUbpG2bRMI5ZwrGCRSP4WtpZrWH5A2G9uTZN0qipkpKWOleYyU6QLECZF0G7sxPi9vseb2x2pq3Kp4o3r66ueJBcRKViRbb8AbcdrcY9j1DSZjI3+7mpVNWhYz74zuAQG2c2J7g/e+OYa7jk1g4/EZpvFle1uxE5nkyenper1oVjYTGIsHVwB+842tszD7WHjDmHPBPmMtZNTCWjcDpdZ1UuSPxLc8bjm3fC2eiy+sRTFmt11MFpqpjEyJ+FRpaxBFzc99rWAGK1cj5TTUlPBJDLUNKWBMgkA4UAeF9t7fJPOHKlFj7CMH9QtakHBMaZJnaft+KSup1FNN/uiOtj0mYgJe3FztccXGNFmeUTVH+6UTSQ0cIuQEFr727je+2wvv98ZrOIUrqCmmgMs7SSHdgAS4fbjYCxW22LnqfMsxzqspo0UXhqUnWKNtIZ4nDaf7dwQbHuL7Wwa7SO7q6efP8QWpuAtDqe5yzqopK+gpKlo5UnjgkhR4Jf/j2YaiAB+K4G43BtjEZzl0SZt182rZaun0qI21j32HF9wo82Hc40a5fVU9JWZVUl6wTSPN9NTpYopY7NIT8gG1jyASBfCP1PFLJTQR1VMsUMTgLoIuuzbc99Xg79zhyijcmw9RCy5S+U4mdzOprM+qocvoKcdGEfuKaEWVQAASb/AHuJ/PDOigofSiSVTNFW5sh0LYfu6c2BNv5jY/i48d8LpM+ky+memy6OGnR9nYC7N9zycZ+armmLs8hYubknvjjamg7yp4HwI2lgK5PJhW1D1dVJUSsWkka7E98GK5PnBjOAOBMZnjEqCcRj1HbWAwuLi+MdzMtR0xYRlzHHrtp1k3P5AHbDCjip4mc1s8iU0TBJBEqyF2ubBQdvJuePG+FU8rGodxzquP8MdJqioqyWkbUAbnYDc9zbB02A9cywTNMtYmUVavQTdWOWNZYpWTTJpblWsdiLEbG3Bxclz16lw9W6g6VMZcalJAGzL/L9vjY8YzkUE8j09Q0cgpo4ReUg6bAE2vxe5sB5ti9SQRvk6GdrMy6gQdxZmFwe2w+3N/OGU56EC1QY5PcvU0lLV1TSpppUUoepGmm0oAGtAL2BtwBfa+1sdc0helnVmklUtY3RzLHza6sQCLHkW2v+mdiYwT3LvoOx0CxYeLnYc840tLmby2hupF2lmLD2ot9RPnbZRx2w1SiONphdoxmUqqqakystV9OZmYrAq3/ABA+5t+3I25viMg9RS5aZJaVQsIuTC73RWPddu/cW328YqZzLFXzI7o9IXQdJX9ylLkL9uP8e+FjwSQ05UAupN9SG6n8xi2rC2bl5AEpm3LtaaulzBKpa+SpbVLJD/xFYcki++GFBNX1Xp6TVSTuiOJYDPMqKy29xAJBIFgQfg2OEXohFfNFeZwqwqZLsmoM3Crbi9yD+VucO2zFq+jqap6lY4UnEK0jLeSc2BJax2Fjba4G9r23BfrXQKB3MLpg5I8jyhevkrFzDMpCKunhSMUa6ekWN/xMdgbXJUbCxud7YqR1rZXQ1IrkAqCf+JI4cRRuQdOr+S1reRba2wUx50scMoykmMShdRkOpohvdAospHe5BPOFHqPNZHpFonkZ5ZZBLOTYm/a/zff4+L4WN27DRv6S0IV+YZmlLIfrMugWtKm8ktzqU+WTa333GOVB6lqYqsvMiSo9hLFKLq4/wOFEiT0EiTwTGx3WaM2v5H/bFiOekzCwqgKepP8A96D2v/1DsfkYvdhsERYgTYQ5XQ52pbIM0jop3Hvo68krz/C4uf1H54uf7IepsmppK+aoyiOmXlmqTZr8Ae3k7Wwj9NZe9NUCoqXQRIurr3BQKOSDhpn2fCtMTVEd6dEvSU8hOmNP+a48kfhB47b4Z0wvawFH+z3MwpHQE40Us6rHLVP0WSaRZNS7m55B8WP+tsMofpZY4anpS1FRBKVkCgWZSxIJ+bE7YyMWa1VQTHG5KrYKw7eN7jyecPvT0dTQRmf3trufaL/JBHPj9Rjs8OOPJtx8Hmbv6xHV6a0c2kROvyQbEn+gP5YQZzmUlNnVMPYJjUgsNRGz+zzx34/Xt4hzctmccxpFVZIDG0wQKe3Nudx/TFOsoqerFVWSMsvROoBhcubXBO++wO3GwvfGFp2ZJEwgA/28EYV88conUzuk8sKo6iIOVbYnbUNwRbe+M76mmSXL5dLuGjgjCq8XTJsTckdvwjGmnQVtI6wQxzU67AMxRm+zDcn4/wAwMY7O58tgoaqKItHKFKLC7Evfftvbm+57YG2ApMAmMzFOxY3JuTjyTgbnEY8+zbjHRDBicGMyTngvbBgwGSWlemkQCZWRv+Yljf7qbfrcY6I9GiNGHmbqCxYqFC/Nrm/6jFHEjBA8qMFCKOi9danJ12TU2/nTsL4tvmaGWKwKwoNARbXVAABv3N7n8/GEt8BNzvgq3FepI2qEhVg0YBVuGQ+0/O/H27Y7/UxxQrCFOh2DTP8Az/B+OP64TRTtGdrW8HjHdKwg8W/PHRr1aEZ6MxtMbZpWxVkVXK0UTEuOlNps9z/CSDYgKCOPGKlXOq01JJEggkKHqdMkagDYEjzzilPUCQBQAFBvsAL/AKY9GSGWNNbMrothtcYG94JbacSbcS3R184Wcl7oI7suw1WYW35uDuD2ti5+1MslkNRPTzGUsDLArDRKf+sWK38W27eMIupoV1X+IAf1xzBvjn2/eQT3CoxXqbip9Rw1EUQhQQQ6biFV1dP7Ebi3FwO3a5wiNNSyJM7y6NI1oTuZPKgHcnvhbS1LU8gkADECw1C448d8cXmZ21MWv98GRq0GccyO7P3La12klWRTCeYr8/N/Pzjm/QEwNOzlCeHFiB822xUvfEg2wLdlsmZxNTQZkxtAtpIVGuSG205HCnbi/j/K1WauNQZZJyTUs5aVDxIDxbwR4+32wkSVk3ViD2Ix2NYzN1GGqX+c8/8AfHTr1SBcdTBXHUZxL9PUBaeQNpG5tYgm5t9+2GhzOUUdOIpPewFmBOotxbfnGXgqXicuu9+b49/UoPcsel/OD1axQssLNhNmzy5cSaldQk02HJX4+Nv6nFal9RRUJ6HTWSlfaRX93xe3ceR3/TGUE7AEDvjmzljvirP8iCuFE2QMYn0PMs9o2oFWCpiqZJBopqewb6UnmS/N+LX3/U4Sesa+KWGlpgEeoA6ksp3ZfC3573t9sZiKZom1LzjzI5kYu5JYnk4Ws1garHpgxUAczyTfEYMGOdCQODEE4MZJknnBgwYFJDBgwY0JUnBgwYuSRib4MGJJC+C+DBiZkkYkHBgxBJJviMGDF5MkMGDBiSSRbE9sGDGx1Lk3wXwYMXmSRc4MGDFSQwYMGKkhgwYMWZIAA7E2wYMGKlT/2Q=="/>
          <p:cNvSpPr>
            <a:spLocks noChangeAspect="1" noChangeArrowheads="1"/>
          </p:cNvSpPr>
          <p:nvPr/>
        </p:nvSpPr>
        <p:spPr bwMode="auto">
          <a:xfrm>
            <a:off x="155575" y="-395288"/>
            <a:ext cx="1504950" cy="8382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486" name="AutoShape 6" descr="data:image/jpeg;base64,/9j/4AAQSkZJRgABAQAAAQABAAD/2wBDAAkGBwgHBgkIBwgKCgkLDRYPDQwMDRsUFRAWIB0iIiAdHx8kKDQsJCYxJx8fLT0tMTU3Ojo6Iys/RD84QzQ5Ojf/2wBDAQoKCg0MDRoPDxo3JR8lNzc3Nzc3Nzc3Nzc3Nzc3Nzc3Nzc3Nzc3Nzc3Nzc3Nzc3Nzc3Nzc3Nzc3Nzc3Nzc3Nzf/wAARCAB4ANgDASIAAhEBAxEB/8QAGwAAAgMBAQEAAAAAAAAAAAAAAAUBBAYDAgf/xAA/EAACAQIFAwMCAwUFBwUBAAABAgMEEQAFEiExE0FRBiJhFHEygZEVI0JSoWKxwdHwFiQzU3Lh8QclNEOCkv/EABoBAAIDAQEAAAAAAAAAAAAAAAMEAAECBQb/xAApEQACAgEFAAEEAgIDAAAAAAABAgADEQQSITFBURMicZFhgQUyobHB/9oADAMBAAIRAxEAPwD4bicGDGgJIYMTbE/ljWJJ5wY9YLYvEki2DHq2PSrfGwhMk8HEhCbbYYUGWVFdIUgjJt+JjsqfJPA/1a+NXlnpSmhANceoT3e6oPgLcE/mRfsDhyrRO8G9irMRHBI7aURmPhRfDBMizFyo+lZGbhZCFY//AJO5/TH0vL6WGGBoIVTWruC0MajuLbbgDSwN7dsS0DdemRpWZROji+n23DLYEAeB+uG10CAYJgTqPiYKk9H5pO5UxhEAu7srWUWJ5tiaH0pVVEh1VFOkQGzK2vUeygbXJNu/f8sfSsviarjlaikEaspTpsoGo3X+TdSLnjsT4vhfDQyRwxQU8weKKViagEKJ3uRe29txcDk9sBFdIfZ/7CA2Fd2J81qcnzCmjR56GeNTcC6HkefH5884oshBIINxyLY+yU8E1RZHn99jM6oRYE/0J5wtrstimLRVdLHyVswDBuLkHkcnYWO2CrplcZBmWuKHawnyorbtjzbG6zP0jAZSlPqp5AL6dWseeDvx8324OMvX5RU0QLuBJEDYyxe5QfB/lPwbYWs0zr+IRbVbqLLYMdo4mdwgB1HHOx8bYVK4hJ5wDHtV1EAX5x4xnqSTfEYMGJmSFsTbEXxN8WMS55PODEnBjMqeMSMRicDEkMSMGJtvjQkgBfFmjoqism6VNE0j2JIHYeSew+cco4yxCqLsxsFHJxqqWkGU0U3UljndjGzwiEsgZG1aCx2Pe47274cooDnnqUT8TOT0M8BXqKtjwyurA/mCRhtkWQvX2klukFzuOXtyF/Lk9vnjFqaKG881beUxya5IoTpUyOb6Ad9Ki29t97Dzh99ekJp6br0r0wHskpAzRRDhdTEDm5B8X35OH6aag3EFaXUdSzNS/T0aU0dOkKBw0bC46bjcEjjnknffnF6OonqKf98GuzEMAfct+QR+ZtvvcWta+LJZVonevZo4okOtpCTYf64HJ8X3wpg9TZfW1BokM1OWPTgqJAGBBNgDtdeed/JPh04ETG5owjqMvy60dXMEnmIIi0a3a1wCF7c2/TxhlWUBzXLKOoSWSGjlBaRxs5Wx0cG+7W+d/wAxhpcsraGrApy6VME2uJtXuVjfVv8AcA/rzfGufI8yWliq6OqhmgkQM7Mi8ke+4bexINxxfe198CuViBtIGYatK0YF+pTyOg0rU0zyVE5WeyhJX2BUbNp7jfn4HjC3OK6DL5QzU8idEjZ9UbSsP4V76Rfdvy746PXZvlFQ0OlDSMxdoYYljBvtqBsCTa25J4xnM1geaujin63TWXVLI0Wh7Na5CnYbC9vOFBo2rYs33R1rkZQFmlPqOhhyeCqjpOvE+lJIml90J9xIBINx447b7i13LfUGSZg0emp6M/ZKn273uLHgn8/8sIvUWR5XDlK/smjnapVQzMRYjc9ibkkaeN/jCTLPT1bVU0dTI9NBSyo0gllqE2QMVLFb3sCCD3244vE1SmLWVq3Jn0HMKWSeUdU2jKe1rW1E2/8AH5/GL1P6ekqIUl6apGVsZX9qi19vtt2uMVfStIclySOoz2YqpBeKGQFzEON9zsey/wCe1HPvWprUaGJ3SJGvIi3KuhH4gew34NiOD3xVmtOcV/vyDr0ljHJ4HzPdb6I9Px1cc75tHRvuTEkOtWP31ALb/VsJf9i8llRoo89RJRKIrz0hSzi912c74pxmszSZaumQ1EkJLoHQ6ZwGN/dxexJ53ttvsetRRVtJTCXoVRh+pSSojC6niW1iwNrEglgTa/4b4SfUNk5bP9CdNaUXjMqVvobMaOj+spxFV0wYN1qe7qfdbSQNx3JuB2F/GUqKcRSiK4LrfVY3tv5G2NvQ5rUZZVELrWSNywVZCE3sST3IIK7bYbZlkSepMtr58vp4KbMqfVNUUMLpokbgtsTpbn2+b/fGWdAOZH07qNw5E+UkWxGLcdDUVE4hponlkbdQovfz/wCceZaCpiaUSRMDEAX/ALIPGBlT5AHiVsGJItiMVJA4MGDFGSeMTgUXOLuX0E9fUJBTqNTn+I2AHck9hjKKT1KJAGTKdsehYb41dBlrZdHmIjqKWSsgMaiSP3oqnc2uObjSbjb9MXskp6ukoZaimpz9XPKW6xj2ZbqQqnwfcPbhyvSs2DBG5R1Ffp1VnppoRBE8q+9W6Gpx8hgbi23Y46MK+q6NDSRvU1DJ1bIAFjU7KSe57XY2Gq25scPFjFRT3qstWmeWVxUtGgDK5JcOh72AsNxYje9zhvlVXllVTx0dEssc6/vij1BcgWvvawZgxsBtbV45avJACETDWsi7gIuh9I5lKitUVMUVRNGeqiRGdJdNiCeAGtvtf45OKaZPLH04opqczCTXFJChjOhCRLrB20jYW5v8Y3FAv1EHQqFRQmzRM9u21wPIv4vccYS5qrxzMal6rVpZUQwgL0jayKbkhS25JIuBxbfA6VO4YmU1L2EhzxMZn9dLPKaKF5BQUjFYwSfeb7sd/N7DsNsc8ryeszNGemRWjXYl3AB523O/GNMmTykS1MEd2uWFlvpH2/1+uOs2U5j0RUVcz6UKiNZG3+3O1rf3Y7IrX0yvqccSzNUD/ZqGtqIw9QqCJ9e5Z09vu+91J+3zjGzVuY1EzNNVzPc3Kl20/pe1sbmAST5JKks6OVqhfWCy2KKAOP7GPUdNTuUlbKqCTQN1hZlvbuRsT84sJjP5mhYvonHJc6OZlo86qpBKsQSAIo93wce/UFMhiBqYI1qNS/vpyE6gZrad7WAvcn5OLWVU+YIxfLsrCDWHJEd7c2sW4GLeaZrPmi6cwWAxaJVdA1yXsNKvcDQObaTvbcjjAL/tIC4/fUGgVrBiLK2DqZZSs0zfUyRStJKkns6kbHVpuBYNpJ87+cU8gigq3CvL9RRrP9X0nSxQArZTvxrAv2PxivfRlUVDMDKVZ+oyrsis5cknzcgW8X+MOvS2Vw1UVRHNWEJG2pIEe119xJ3HH4fi9+NscvUMqIdw4PsfVCcemKP/AFBzQSV8lIszKpCluoNlN73Xa9rX45/uqZdQUeWwxVdWzVLToJKZHp9Nhv7jvuLb2vxvhrXua7PKeI0+iJWGpXQGOVAN9DflY+SR9ylrp5czzTWOhB15GIQaienfvbZRYDvzuAL459ZG0DyMu+0czlFmtTLXU0j65UkewgjFwiryBbte9uL6SMLZKzNsmR1LSR6Zmd7hlLvtuxG9twbeSe+LEtQ6ypDkh6JgY2b8RlJt7r8m9jz57YmH9pOH1hmp50AlQtuYyBt8dwD22P3MoXHMWFjE8R1TpQ+pJTFPMKeukLCKoUANKFOk6lGwBIsO/tve22K9DU1OT55Vs5Z29qzS6TpRgt7X4N9iT+m3MTx5dJlsFbQiOKVWvJ02FkYkk9jfe/ew2sLYd5hUU2Y5HR19eLyC8LSaoy623unuO5C23HYbixwEEDjzqb+u6nBnrOcqhXO/rzR6osyjMEuz2imVdWqyn8LC219j+ePn2fF6RlpA+qSNmMiNZtIuNO+/IAOPrGZ0KN6arYAxik+kWrjkJF0ZD+K/F/nbbHyjOpRXyzTSQLC8bfvinDHYKAN99j3P9Ma09jtWfgSWBS/H5mfc6mLWAv2AtiPyx2eFgfw2+PGOZQjkY1tmJ4ODEnBiiJUiMgG54xoMrrKGJGDyvGzoUJ0E7H7Yzq4a5TUNRsJadj1m9oPGn7eeLWwxo7ihx5MOu4TW5OtNSu1fVrPOipqgPQdElbtqbuo5O+4G/fHbOMueerEkkpq5qjYVejUkRFtrHYc8D9PCaM10NQHOYUEL89KaQIx8AkA2/wD6/TFxK9BL0ZYqmlqDYNHDKNL376gQum1zcDzjqHU1qM4gDUQY/FHPRwO7RgwSXmhjWXV0AAeWftbkk997DcKHrKUTQyUlT0mWUPUPDJfUwJIWwHmxufJ8Yr5hWTVFDI309ZLQhAr1YIYIAwIIBF2XUFPa/wChxa9O5dJn1ZUZfFURQRq3VLoGtGthZhuCQdhp/rzhN7w7ZPksgKhzNB6dzJWq2WRnnFQOvFqfSt13K2JFze+25I7YuV75Q0scE9bTipWNdcN7sBa9zYW4OFNRlzw/QGnMdRSZfFI87JL0gTqA1tq4Ht+fub49P6WSszKesjzhHq5C4lSs9mxX2sHAta2kWtt5ON0WKtpYHAg/oALn2OaWqy6KaSaHMqQRkhTe9iewvbnY/wCrYtzilqLu+YQspFvaTax7Dbfvxf8ApjIjIM5bLhSwwiTpTM8lqiEoRYWILONsXhFSGJaSOdZWp1UiOnYkaybkq3c3H8Px8YeJUnIbJg/pt5NJQ02TTUj08c/Ud2De2TZiA1uBtiaKDLUYIkyCph9wSSRCtxySOdtv6Yd+n/TMRp0kfRHUsRJMkZ3BO9mt3va583wh9R0P0ks4gAgBBYPK1tZF+R+K2xNvJvfsFU1AscoGMyUIjLLJBVu8X7ThKG91SVWZjY2NhfcePjCPN4aXqWrGleQGQltZF7aisYPAAGne1ze98KfqpYM5o5Ypy2sKyrGlkF/G2O3qAs9QaYThZSy9OcptHGe7LfdVG97ggcXtbA9XpGzvU9f1C0CvdhzIqMry00dbIz1iwGR/pSzW6rxnQ/AvuRa3wcXMqpDSzK9MA0KuH0vGNbqEDFeLNYsdrXuPvihXo2VSwRapJYZal4YXk3MbdMNtYXtqJJJ7HtY4qemPVtJU51Sxy1SojL0UjKFSrH8NiNudvzvfHKt3v+vZ0KqKyBlzGVY1MvqfLYARECXWURAszs2rSLjgICd+QAcZmNxQ1NVS0oW66gHiZGQhttW1tgAb99+2NRnMLtT1EsaCOKIgSwi7s6H8Q0ABQbXB27kfOM/USiuWmrKOJfq1i11cali5dmOlQoI2ABPN9sZpDDGYTVKV48lz0RQxmup4Vp2qpHnJ6biyawjEi5uARbj4/TS+tcqqammdly+kgeCGNpV64BIu1+242Nvm+2M9RUNXS0dFmNFMzuoaSOJRo6O59vNuSe/A7475+2eZhJaWlqqd2UNMZyAqc/gsxuN9gAN7kji7gTPUWrof6gJHcW0Qny1JkpArqY1kjhSVQGB/iLB/cDfsAN+CcaWjoV/YayUmqM1FQJGNgmhLMTqLcAbA8b3GxwwyyOhbJEy+u0iLo6hLuXWwsWv9x/XC+aalpZY0qoZpqMbxSdN2RpLWBJ453JIsLYUspbOF7ENdU6g57Ea5vHFDl9dI4bRHlcxYAjVpCNtY7X9vz/fj5lmoy+KlMpgu0dZHMw6hYyR2Nib/AHItta+Pp3qerEHp6ocuFSvPRjV00kLYagQ2x/iHj3KNybY+JZkMxeWStmiEMUjmNBIwCyWtcLe2oeTawuO9hgunr2UHPp/6ilRdmOZfy/MMihqqn6ugWSOWoLo5ZmIiIsVI4Fhci29yPAx5/wDZKmkpUqNcLKr6nRgC139t7/2ThNHQVM0EtUscaQRMFZ3lULqPCgk7mw48Y4mkqpGGmJ3N7AJ7ifgWvjVd6o2484h2XMmuSljcillZ11GxZbG3a+DHrN8sqMqrHpasoJo7agj6tJIBsf1wYp7hYdwGJYyItGGtD00pZJgT1eAR/CO9vm395wpx2gmeK+hyL8jscBrbacmWhwZpEpIL6o6hY4NAaSWoBUoTvpKi+s/H+eOFRTQF1+hrIpwVZLKjRabj+VuAfI233ttddFU65IusVdFe5D3sfvbfDCjjjqJJmiUxRmQJFGkRdnLXsBuLAaTv+WDsy8Y9kOS38RjSyQ09NVUUKPIlUAk1ZeMNa97AaSwQlR/FwOMaP0tmlPkuW1MsLwNU1UfUcqthHFayLf7DUR5OE+Q0SyPBCtVVMfq9T8dGNrkAOpF72+bX884e5lldWMslo6lYgjoiJIAIiLFfdqOwFlN+4F9jgZ5OCInZYq2bZYoczo62dnNOUMsahZWdkUBgT5ubFSdvPN8cM3rJZqLLo6MkkO0UkaxALx3HNydzc72wjpXpw0eXwt+8CnolH1AW3IDHnv7rW8AX2vUZWJKhpIhVtIPfAHuV4/EbC9rEg25/TDldiq3Ihy5ZTng/PzOL0c7UIuXkmklKyQ0ih+mB+ZUE+cPaDJaulWjzKfK/p0aw/eBZX1j+Is2y382G5PGJyGpyISGKhqXy+uYD2V6XC+ADsQONyDjr6kzPOMkaHXPNPBLcTTSEFE2Itttubc/44brdX4T/AJiNjahSFI4Ps1mVepIo6IpC4UhGBLvYLZNrE9iQRuTuBvjJZ1nFXVVqQ0xd5WUKVVtJ083Vu1hfztf5wsrcySGgngNMgqUy/XK4JW0hIa1gbcHfbnFLRVZtS0kOVIUeaFWZwSCs4sGBP8pIFrcbXweqqtCWA5m1AIzHOWZjPm+ZdLL6mCqjiWx68IDrYckkbg/fk/q5zVKB8yqxPUoJKWIJPGYOvq1KQQVsdgRvse3kYoem6aJGraiNJZaqKRlgiJIikO/5XA3+Dj1XSHNM2NqelZ+j0tTLZ3kBN1O4uNgTfiw/INzljt64lVDdZuHQkeoEiqMmjkFJJMsrPOkhBDoGNhIwNiU0kLpNyRbi2MFReka1quKfK3gzCKMpIFY9PX3Asf8AE40kObyVdJmGZP03ep1xTuzFkGoooA3uFGsMAPA+cV6WWXLXH10o0zMCBBdoyNKkGzW3seDxbCn00A2Ecx+0nbleDNZQfX1tLUUbpG2bRMI5ZwrGCRSP4WtpZrWH5A2G9uTZN0qipkpKWOleYyU6QLECZF0G7sxPi9vseb2x2pq3Kp4o3r66ueJBcRKViRbb8AbcdrcY9j1DSZjI3+7mpVNWhYz74zuAQG2c2J7g/e+OYa7jk1g4/EZpvFle1uxE5nkyenper1oVjYTGIsHVwB+842tszD7WHjDmHPBPmMtZNTCWjcDpdZ1UuSPxLc8bjm3fC2eiy+sRTFmt11MFpqpjEyJ+FRpaxBFzc99rWAGK1cj5TTUlPBJDLUNKWBMgkA4UAeF9t7fJPOHKlFj7CMH9QtakHBMaZJnaft+KSup1FNN/uiOtj0mYgJe3FztccXGNFmeUTVH+6UTSQ0cIuQEFr727je+2wvv98ZrOIUrqCmmgMs7SSHdgAS4fbjYCxW22LnqfMsxzqspo0UXhqUnWKNtIZ4nDaf7dwQbHuL7Wwa7SO7q6efP8QWpuAtDqe5yzqopK+gpKlo5UnjgkhR4Jf/j2YaiAB+K4G43BtjEZzl0SZt182rZaun0qI21j32HF9wo82Hc40a5fVU9JWZVUl6wTSPN9NTpYopY7NIT8gG1jyASBfCP1PFLJTQR1VMsUMTgLoIuuzbc99Xg79zhyijcmw9RCy5S+U4mdzOprM+qocvoKcdGEfuKaEWVQAASb/AHuJ/PDOigofSiSVTNFW5sh0LYfu6c2BNv5jY/i48d8LpM+ky+memy6OGnR9nYC7N9zycZ+armmLs8hYubknvjjamg7yp4HwI2lgK5PJhW1D1dVJUSsWkka7E98GK5PnBjOAOBMZnjEqCcRj1HbWAwuLi+MdzMtR0xYRlzHHrtp1k3P5AHbDCjip4mc1s8iU0TBJBEqyF2ubBQdvJuePG+FU8rGodxzquP8MdJqioqyWkbUAbnYDc9zbB02A9cywTNMtYmUVavQTdWOWNZYpWTTJpblWsdiLEbG3Bxclz16lw9W6g6VMZcalJAGzL/L9vjY8YzkUE8j09Q0cgpo4ReUg6bAE2vxe5sB5ti9SQRvk6GdrMy6gQdxZmFwe2w+3N/OGU56EC1QY5PcvU0lLV1TSpppUUoepGmm0oAGtAL2BtwBfa+1sdc0helnVmklUtY3RzLHza6sQCLHkW2v+mdiYwT3LvoOx0CxYeLnYc840tLmby2hupF2lmLD2ot9RPnbZRx2w1SiONphdoxmUqqqakystV9OZmYrAq3/ABA+5t+3I25viMg9RS5aZJaVQsIuTC73RWPddu/cW328YqZzLFXzI7o9IXQdJX9ylLkL9uP8e+FjwSQ05UAupN9SG6n8xi2rC2bl5AEpm3LtaaulzBKpa+SpbVLJD/xFYcki++GFBNX1Xp6TVSTuiOJYDPMqKy29xAJBIFgQfg2OEXohFfNFeZwqwqZLsmoM3Crbi9yD+VucO2zFq+jqap6lY4UnEK0jLeSc2BJax2Fjba4G9r23BfrXQKB3MLpg5I8jyhevkrFzDMpCKunhSMUa6ekWN/xMdgbXJUbCxud7YqR1rZXQ1IrkAqCf+JI4cRRuQdOr+S1reRba2wUx50scMoykmMShdRkOpohvdAospHe5BPOFHqPNZHpFonkZ5ZZBLOTYm/a/zff4+L4WN27DRv6S0IV+YZmlLIfrMugWtKm8ktzqU+WTa333GOVB6lqYqsvMiSo9hLFKLq4/wOFEiT0EiTwTGx3WaM2v5H/bFiOekzCwqgKepP8A96D2v/1DsfkYvdhsERYgTYQ5XQ52pbIM0jop3Hvo68krz/C4uf1H54uf7IepsmppK+aoyiOmXlmqTZr8Ae3k7Wwj9NZe9NUCoqXQRIurr3BQKOSDhpn2fCtMTVEd6dEvSU8hOmNP+a48kfhB47b4Z0wvawFH+z3MwpHQE40Us6rHLVP0WSaRZNS7m55B8WP+tsMofpZY4anpS1FRBKVkCgWZSxIJ+bE7YyMWa1VQTHG5KrYKw7eN7jyecPvT0dTQRmf3trufaL/JBHPj9Rjs8OOPJtx8Hmbv6xHV6a0c2kROvyQbEn+gP5YQZzmUlNnVMPYJjUgsNRGz+zzx34/Xt4hzctmccxpFVZIDG0wQKe3Nudx/TFOsoqerFVWSMsvROoBhcubXBO++wO3GwvfGFp2ZJEwgA/28EYV88conUzuk8sKo6iIOVbYnbUNwRbe+M76mmSXL5dLuGjgjCq8XTJsTckdvwjGmnQVtI6wQxzU67AMxRm+zDcn4/wAwMY7O58tgoaqKItHKFKLC7Evfftvbm+57YG2ApMAmMzFOxY3JuTjyTgbnEY8+zbjHRDBicGMyTngvbBgwGSWlemkQCZWRv+Yljf7qbfrcY6I9GiNGHmbqCxYqFC/Nrm/6jFHEjBA8qMFCKOi9danJ12TU2/nTsL4tvmaGWKwKwoNARbXVAABv3N7n8/GEt8BNzvgq3FepI2qEhVg0YBVuGQ+0/O/H27Y7/UxxQrCFOh2DTP8Az/B+OP64TRTtGdrW8HjHdKwg8W/PHRr1aEZ6MxtMbZpWxVkVXK0UTEuOlNps9z/CSDYgKCOPGKlXOq01JJEggkKHqdMkagDYEjzzilPUCQBQAFBvsAL/AKY9GSGWNNbMrothtcYG94JbacSbcS3R184Wcl7oI7suw1WYW35uDuD2ti5+1MslkNRPTzGUsDLArDRKf+sWK38W27eMIupoV1X+IAf1xzBvjn2/eQT3CoxXqbip9Rw1EUQhQQQ6biFV1dP7Ebi3FwO3a5wiNNSyJM7y6NI1oTuZPKgHcnvhbS1LU8gkADECw1C448d8cXmZ21MWv98GRq0GccyO7P3La12klWRTCeYr8/N/Pzjm/QEwNOzlCeHFiB822xUvfEg2wLdlsmZxNTQZkxtAtpIVGuSG205HCnbi/j/K1WauNQZZJyTUs5aVDxIDxbwR4+32wkSVk3ViD2Ix2NYzN1GGqX+c8/8AfHTr1SBcdTBXHUZxL9PUBaeQNpG5tYgm5t9+2GhzOUUdOIpPewFmBOotxbfnGXgqXicuu9+b49/UoPcsel/OD1axQssLNhNmzy5cSaldQk02HJX4+Nv6nFal9RRUJ6HTWSlfaRX93xe3ceR3/TGUE7AEDvjmzljvirP8iCuFE2QMYn0PMs9o2oFWCpiqZJBopqewb6UnmS/N+LX3/U4Sesa+KWGlpgEeoA6ksp3ZfC3573t9sZiKZom1LzjzI5kYu5JYnk4Ws1garHpgxUAczyTfEYMGOdCQODEE4MZJknnBgwYFJDBgwY0JUnBgwYuSRib4MGJJC+C+DBiZkkYkHBgxBJJviMGDF5MkMGDBiSSRbE9sGDGx1Lk3wXwYMXmSRc4MGDFSQwYMGKkhgwYMWZIAA7E2wYMGKlT/2Q=="/>
          <p:cNvSpPr>
            <a:spLocks noChangeAspect="1" noChangeArrowheads="1"/>
          </p:cNvSpPr>
          <p:nvPr/>
        </p:nvSpPr>
        <p:spPr bwMode="auto">
          <a:xfrm>
            <a:off x="155575" y="-395288"/>
            <a:ext cx="1504950" cy="8382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488" name="AutoShape 8" descr="data:image/jpeg;base64,/9j/4AAQSkZJRgABAQAAAQABAAD/2wBDAAkGBwgHBgkIBwgKCgkLDRYPDQwMDRsUFRAWIB0iIiAdHx8kKDQsJCYxJx8fLT0tMTU3Ojo6Iys/RD84QzQ5Ojf/2wBDAQoKCg0MDRoPDxo3JR8lNzc3Nzc3Nzc3Nzc3Nzc3Nzc3Nzc3Nzc3Nzc3Nzc3Nzc3Nzc3Nzc3Nzc3Nzc3Nzc3Nzf/wAARCACQALQDASIAAhEBAxEB/8QAGwABAAIDAQEAAAAAAAAAAAAAAAUGAQMEAgf/xABDEAACAQMDAgQEBAMDCAsAAAABAgMEBREAEiEGMRMiQVEHFGFxFTJCkSOBoRYzUiQlRGKCsdLhFzRjcpKUorLC0fD/xAAUAQEAAAAAAAAAAAAAAAAAAAAA/8QAFBEBAAAAAAAAAAAAAAAAAAAAAP/aAAwDAQACEQMRAD8A+46aaaBpppoGmmmgaaaaBpprTV1UNFTTVVVIsUEKGSSRjgKoGST/AC0FX+I3Ur9P2ZIbdtkvFwf5eggzyzEgFvsoOfvj31TqCnuPwwvVrmutxkq7NdI0gr555mYU9Tydwz2Uk4z989hqV6Gppur+pqnre5wFaWMmnssT5ysYyDLj3bP+/wCh1dupLJSdQ2WqtVwXMFQm0kDlT3DD6g4OgkwRgazqg/DG91gSp6Tv523m0eQE/wCkQDASQe/cD9s99X7QNNNNA0000DTTTQNNNNA0000DTTTQNNNNA0000DTTTQYOvm/xBq6jqm/UnQ1okcRswmvE8ZH8KAchD9W9vt3BOrV1v1LB0t0/PcZcPN/d00OeZpT+VR6/fHoDqM+GvTU9mtc1wuxL3u6v8xXSMckE5IT7Ln0/+tB2Ul4pbVCLfFb5oqajXwYhDh/Khde3pxH/AF/nrttV8S41b0/y7xFU3qzMCH8xU4x9gfsRqGNXJFV1Kp1AIAKty8brvO3eBtAbOAOQcdgc+2t1JdGhlV66/RSQq27cm3DpsHcBeBkM27OMA/cBE/E601lJLSdZ2CMm6WrHjRqcfMU2TuQ/bJP7+uNXKxXakvtpprnb5RJT1EYdSD29wfqDkEe41up6umrPESGRZNow647Z9CDr53YW/wCj7rWTp6UlLBeGM1tds7YZyQDDk+/p/L3Og+naawDnWdA0000DTTTQNNNNA0000DTTTQNNNNA0000DWCQASTgD11nOvnXxa6lakgpembfVxU9wu7bHmeUIKaDszkkjHYgcjscaDhpHPXvWMl6YCTp7p5mFEndaufHL+2AQMED2+up+Tr+KK3JWy2qrWN6WeqXkEOkcaOdpHcHxNucAAq3PYnfY6/o+yWOntFHeLUKWGPZtNUnnz+YnnuSTn769yXHomWCGCStsjQwwNTxIZo9qRMAGQDPCkAAjtwPbQJq+kNTcKd+nvFengNU4VFbxVI3LjIwWZ94wT3Uk9xnipr5ZqupFFBZad3kRNgCptLNJIm05GRgwsSCMjgYzxqQmvPRrCoeW5WRvGgEM2+eMh4hnCNk8ryeDxydcNpvHRdXboaqV7HTSVESs8ZmjJXzFwCeCSGJbPuSe+glKe50dDX0lJJb1o6utZlKqVO3bkLuK+jbTj7c88ajL5bqb4i9D08iBqWpmiSson3eeCTGUOR+x/wCWus3PosrtNfZdu5Xx48f5lOVPfuDyD769W+7dGW0n8PuFlptyKh8KaNcqudq8HsMnA7DJ0Gj4c9TydQWd4LiBDere5p7hTk8q44DfZgO/vn21btfIurLxbOner6brCxXOiqoqgLTXekgqEZmjyAJQoOSRwPXsO3OvrFNUQ1VPFUU0qywyqHjdTkMpGQRoNumsFgDydZ0DTTTQNNNNA0000DTTTQNNNNA1F3S8pbHUT005idCVnVcx7/RSRyCfQkY599bL3cktVvkqpPEwMKNkLSYY8AkKM49z6agbHbo6+7SXqWjmpiwVgDMwDSYIJAHDIQVPPGRnGedBNXi90tmsU13ueaeCGLe6uRuBPZfqSSBx66qXw0s1XVvV9Y9QQkXW6nMMUnPy1P8ApUe2eD6enHfXDfM/EDriKwwtv6fssgmuDgZWeoBOIc9iB6/7XY41dR1Db0cxv4sSo2ws0eFUgE44/wC638wR30HZXVtJQmBZkZpJ3McUccRdmIBY9hwMA8njsO5GuOPqG1SFAomAdggLUzqFcpvCNkeVtvocc8d+Neaye2V4iqnmlQUZMiVMe5dnLRkfUHDcEEcA+gOuRaWxSJNVLUVEscBWokXxHKlym1Xx+okcj0zg4zzoPa9XWGamSaOZisqqY8QMWYsHO0DGdwEb5XuNv1GddsutqtNppqYNUVEcAEAmWlch2EixkZAIBDsAQT7nsCdc81j6bW3VU4FR4GI4qlY2cmUopjUOv6j5u5HfB7gEbfBsTItHHNUJDPOHWFCwVZDJ4m7GO5dDyfXPbnQds/U9mgp5qiRpBFFFJNu8BvOkbbXZePMASO3cEEZBzr3N1Daoa9KB95qZJGRUWBmyVZFJ4HYGROfuewJHBWW7pxFmtlW7gPDLAKcyP5I3wzhAOw5Xt2yoGOBrVOnTchp5airmcRT+OrGR8NIGD7j7ny9x6AjtkaCy1lBS19HNS1cCSQTxmORGXhlIwdUL4ez1PTF7quhro8jxQgz2iokP99ATkr91z2+/GMau9VdqOj8H5ibw1mQursp24GO59O41VuvrM3Ulmiu1iyLzapTPRSY2lypyU+oYDtoO7raeWlEE01bNBTKwaGOkg3SyzDLYLHhVwMnO3PIzqes9etyt0NUgXzg7grBgGBwcEdxkHnUP01eqTrTpaOqQbHkHh1EJzmCZcEqe3Y4P1GNeLbdaikus1Jd6zxWln8GljSEAgBSxZscKCAcAnOFz64AWjTTTQNNNNA0000DTTTQNYb6azqr9Y3hKVYrcZjBJVKxWQbs+XkhQCC3AJIUhsdsk6CO8U9S3ZjHFC0aMUSSRmDwNGxyyEAhmyQCvGCCMnka2/EbqJulun1prPEGulaTBQwRjkE93x7Dv98ak7ZJT2qnkqLzWQC4fKLNUyPtDrCgPJwBkA7jznknVW6DpZOrepKrrm5U5SAA01oiccpEM5l+hbJH7/Q6CZ6EoLT0l09DbkqhJOSZKqco2ZZT+Y9u3oPoBqZmrLLNxN8vIM5w8OeffkfX+upcDGom6dQUlruVNQ1Sy76lC6OigqAHRMHnOS0i8AH19tBj5yy42/wCT7eOPB9jn299eVqrIqlQYdpzlfDOOe/GMemuRes7c1rW4eFUCIywRFSEyDMQEyd20csM88euu09QU/g0TJBUST1lO1RFTIqmTYoUt+rbxvUd+54zoNVRXWeKlnMYpz/DclPBO1uMnIxznA/bXB07cbPXWK219TT0MVVU0sU8qxU+ArsgJxwSOSfU665+qLc1K5ljqPCfxYxlQN7xqzSRjzfmAVxzgZU88a5aHqay26z0cNvhqTSRrHTU0agFuIwQnmbIYDAw3mzxg6CQE9iBJxASQAS0RPYYHceg416WrsaklBTrkEEiDGQe47a0VHVlJBTLVilrJaR2VY6iONdj7pFjBBLDAy4OTjKgkZ15k6vt8ccDNFVA1PgtAhjCtKksixq4BIwAzrkHBAYccjQdXzll4yYCR2zETjt2447D9hrZDc7VAhWGSONSckJGQM+/A1yw9VUU1dFRJDUiaWR0UMgA8sjxk9+RlD2yQCCQMjU9oPk81fTdEfEAVtJKxsF/fFYoUhKWo9H7cBiefueeANXXq6hE9GlakMcz0xLKsvKKCMFtpIBI9ycAE8Htru6mslJ1DY6u1V6kwVEZUsO6HuGH1BwdU3oXqcWy3XHp/q+oigrLFiN5pmws9P2RwT3yMD+Y9TwFq6Uu8VxozHHMZzAdni7cCUD9Q4AI9MgYOOOOdTuqBdK2poL5FXrhYpljNHHFCIxPHt4VyeS4JI8xRVDKRlgRq80dRHVUsVRCcxSoHQ/QjjQbtNNNA0000DTTWCcHQclzrUoKOWdgXZVYpGilmkIBOFUck8dgCdVXpKGevrK+oro1nikZfFMwGRKjFhtUEgjLHBIV1CqGGe2y/TNeLsts8K4J4Um149g8CTI3Bi65K8A4LDGQRjOurqy+U3RXSz1IDTTDEVLEW3SVEx4A55JzyfoDoKn8RYIuteq7f0hRQoXpwZrhXhAWpIyPyKfQtxx65X0zi5W+tpOnqWms9wqFU0lMn8ZafwoivmVQMEgHCHIHtngar3w3gSy2iStusVzkvV0b5muka3T5DHkJ+X9OcffOrU90t7kl6KuYtjJa2TnOO36PqdBsW/wBtyQZyvtuQ+bOcY++D+2tNZU2hKmmvExYyASUscq78KpOXyO2Mx5yR+nvrTLNZZc+Ja6o5IOfwqYHI7HOzOtvz9r2FPkKzYTkqbXPjP22aCMjt/S1PSpRxCXwg0cscSzTcvEdyMMt+YEDn1wMkjGukv08IBMnibqOIATAyCbY4XvITubIC5JJ7Antrc9TZ38MtbavMZymLXPx3/wBT6n99bFr7WuQtvrADjIFqm5x2/R6aDkrqLptMR1Y2CUNtBkkGDKu1ivPldg2MjDeY++tVRD0rUJU71DpI5lqI0aQCViqp51Bw2VVeCMHv9dd7V9sxu+QrCyL5c2ubjA4x5NR9huturbLR1NTbZvGmiV5PDtUu3OPTyHQbJY+mqik8zu9MZY2CRyS7A5kDoVUHA86gjH27HGvBpul5KU0qRM8BEcI8IyARAENGEIPkAOCNpHYEduJAV9sEbRigrAjY3KLVNg4/2NYestLkl7dVsTySbVNz/wCjQctLD02GWohYk0y+NhpZSqHLNvKk43EyMdx5Oe/bUkeobUAc1iDG7Plbjb39PTXIlRZ43d47bVozp4bbbVOAV9iNmtjV9rfG+31jYORm1TcH/wAGg6Px61ltoq0LAA42nOCcD099fPOt+na+nMHX1HUi6XGhcTCEwhI2pOfIq8nIDEliSTz9AL185ack/htXknJ/zVN/wa3fjFEI/D+WuGzG3b+Gz4x7fk0HPHUUnVHT1PcbcY5VljE1N4vKh8ZCuAeeeCPp765ema6uFTVU9xeVgsxjDGMBI3LMQgK8cIYxgZAIPmJ1Uekq6Pozrabp3w6iKw3ZzPbnqIZIhBKR5ohvA44/9vfOrb1bb6hI1uNrQmrjkXGZHITcyqzhNwTIUsckffQWkazrjttV83Ars0BlH94sMokVSewyPprs0DTTTQYPbVf6muSI0dtFT8q843NUOGCKM8IzDG3dyM5B4JHtqw61VEUc8bRTxrJGwwyuMgj66CK6fpKqno0qLrIrVfhBHfIOFXOPN69ycn6apVlH9v8Arl75Km6w2N2ht2eVqJ/1SD6DAx/L2I13/Eu8VdQ9L0fYiTdLv5ZpF/0Wn7O55GMjOPfB9cakqC1zdOUcdus9fSQUtPGkccE6jk7eXJBByzEZz9ffgLaAPppxqvJX1yiYz1lvBUqQokBKrlgf/j+x1qasucL+C1dQl1WPeJGBO44DDAA9Q2P5/TQWbjUBdb9JR3untsUUTeKFy5bcV3b8ZUcj8hwSME5GQeChraoPBLLcKJoWpst5gA75I3D2GcD11yU9XdKgJLBV2qoc+UNkfm7YB9BkHjk9+e2g5aXrKqqqK31CUkCmrhpnI3E7Gkjkdl7jJXYPUd9d8fUs1TDbPl6ZElrqRqkvNuEMZVUOzeVG7O/g47KxxxjXljcqaDFS9uGHMr+KyjClmOewHC8Z+g+pPlJ7tLHItRUWplR9vlxhMqSO/BPK/wAs+/AaJOrp1p2leiTaXqYdqsSUMKM3iN/2bbOCPRkP6sDipeqpKC0rBSWyKB6WT5V6eaVv4DLCrkZOWdcso3qDwd2MZxNzGumqZGpJ6PbKkQQEoTjktnjnII9cccY1iKWtDyCrrLY+CVRQoUiXyADknkHcO3qvtyHDVdW1cNujuC01IY5ZliEHikzx5qEhGUxyQHJI42sAvPfXl+s50jp3algzPFTTHZIWFOssyxsJDgYwG3A8btr8DaTru3VheL/Krfvk3mXOwjvlSBjJAwT39NeletWKLxKu3bjOWlVdoEkeB5TnueTz9tBzU/VU01xpqUQQFZp2jLo5bAEsqAkDJXIiyCRtPIyMc2zjVYlmrY68xwVtvIDExBtofbv7ZxjhTgD3HJ1l6y9eOyLLQkAHa4kXGdxGDnnsM9vQ9tBZuNONV2Otr5qGoSWppoaoN5HWRNu3I7d+SM9x6jXlqy6pSwSzVdAsheRZNsg24zhMe53YB++g9dd9Lw9VWCWhL+DVIwlpahfzQyryCD/Q/Q64Ph91G3U1kkpLtEsd4oH8CvpnAJDjs+PY4z7ZB9tTAivhjRmlhDiQMyjGCoByvb7HOqf1zTzdH9TU3W9vjlejl2014p4+xj/TL9xx/TtknQT3TNJU0F2qaISQRww+aVRAfEqWIGJC/CqABtCLnGByMY1bNaqaohqoI56dxJFKgdHXkMCMgjW3QNNNNA1G9RXik6fs9Vdbg+2npk3Njux9FH1JwB99SLHA18vuxPxD65/BlG/p2xSCStcEFamo9I+/IHIP2btkaDPw8+ZSev6nv1tujXW6tuUClZhBB+hFP2x6D041aKx7ZWytLU2W6O7jDE0j8jKnH28o/bVmUKAAoAAGAB6azxoKqy2hihNjumUXahFNICoznAOeOTrNR+FVJbxrNdyGzkCCUA5JJ7H3J1acjTj6aCtSzW2ZI0lst0fw1ZUY0sm4Bu/mznWuM2uOZZUs13DqwZf4EuAQSe2cep/fVp41G9QXB7Xa5a2MRt4bLnxDhQCwBJP0BJ/loImra01jMamxXJ90JhYfJuAYyCCpA4wQToHti0rUyWa6rESDtFNJ5SBgEc8a5q/rCekkJSlimpyJgJo2LbWWbwkJA7qx4JH5SRnjJG89Tz4gYpRxrUVLU6iScgwkSbAX49ccD/Eyr/raDEX4ZT7WgtF4SROVkFPJnODz35PmP7n31ydPVlJPaaCqqrXdJ6to1kecU8h3vgebOeew0m62nXZut6CJysRk3kgO1Q0KkADJjfaSrfVfQ515snUZQ01qoqamgiRzBG8s5dURRIQdwyH3BBjDZ5bIGMEO+M2qMuVst2y4YMTTyk+YYPr6jj+Q9tB+FDGLLdhhtw/gS8HOff351ofqyqjkeKSO3q6IGMnzB8L+58UqHxznsDjsCccY0k6vnSRl+TiBEqjw5JdjLGaVp9zZ4XDAISeOc59NBtiS0wtEYrNdlEZBVTTSMvBBHBJ9QDnvxrMn4VJ+azXcc54glGP2P0H7D2GpXpu6Pd7e1TNGsbrK0ZQZ4K4Bz6d89iRjHOpXjQVVVtCklbHdBldv/VpO3P147n99bBLbQsYFnu48M5U+BLkHOc5zyc+/199WbjTjQRAvyAY/Dbr/AOTbWiuudJX0k1JWWi5y08yFJI2omIZSMEansj6aZH00HzL4Z3KWxXWp6JuXzCxxAz2mWqQo80BJypHupz/XgY19NBzqm/EvpuovFshuVnYxXu0uamidQMuRyYz9Gx298emdSvRPUdP1T07TXSECN3G2eLPMUg4Zf3/oRoJ7TTTQU74ldUT2K1Q0VpjM17ucny9DEvJBPd/svH8yPTOuvpLppOlOk0tdNLvqRG7y1B4LytklifbJwO/AHfXz2x9RUD9dXTqTqeO4JUQs1JbqVaGSRIYgfz5C/mOD+5+mLo3xJ6cZSpFzwRg/5tn/AOHQdIr7psiFNcbfMJRiFF5kYgjIySAcZ747a6aisr/m2iS4W5Im/uwJAHxtHuD67j9se2q7H1f0XFKJEpbiGBJJ/D6jzZAXzeXngDv7aL1d0UsJhWluIjLFiot9QBk9/wBPrk5986CX+dvPguTcaBpVLDbCyflHK5LY8xBX6Dd+/RT1FzqgStwoHLtHs8CTuASWxkHk8e/A9DzquJ1P0MgIFHciuc7Tb6ggHOeAVwO2tkfWHR0XMUV1RslgwoajOSc/4ffJ+50E6094hX+JdLaGXPiI5HBOR347Hb3Hr9OfdVPcvmj4FxtxgbarCRx5QAN2Bjv+bufUccagZusujp5jLLBdGctuP+QVGCefTbj1P7n314bq3opgVNJcQpOSot9QATjHPl+p0FiD1q1UTJX20UnlUqygNtHEijt2KnH1PbjnS0lz3Mr1dqKuGDsWGW77fTH+Lv8A4R9RqDk6t6LlhSGSmubRocqpoKg87i3+H3J15/tV0TlSKe6jaxYAUNSBkkE8Y9wDoLIWux/iNUW1IclRIp/NzwASMeg457nWh2uUsfgiqtbB4t8gGMAj1zjt+XGe311CxdYdIR0SUbJdpKeMgoj0E5C4yR+n6/7tZHWPRok8T5e579u3Jt9Qf5/l79+e/J9zoJ0yXF44VhqrYZZHJInCkkBhtGFOCcZ7HudHN2i3+JW24VIdc7yB5NnK8jI8+0/bjVfTqvolHV1pLiHRgyMbdUEqQMAjK+mknVvRk1RJPNBdHkkABZrfPkYAHfb64Gf+egsXzVdK05orhbkgBb5cIRyVJDBu/qrDj2OtUc98mqAkVdbGcjsrlh3JHGOezDvqGg6x6NgbdFT3NWxjd+H1Gceb12/67fvrynV/RscqTR09zWWNSscgt9RlAfby8aCyTVNwWSQNW0Ij8Mqx8UKVk2gccHHmz3J76W2qrY2KXG40LOUQhVbc24HDdsccH7arD9WdFyu8k8FzlaRnZi9vn5DZyPy9uTxr1/a3orer/K3Lcrl1P4fUZUng48vtx9tBOxzXYysrXSgHnkwQwbgyHHoOyFeM989++t5muq0kUlRX0COzqdyNtVk2nOM57sV//carb9W9FuVL01zZlYspNBUEqTnkeXjude36y6NkjSOWmuLoiFEDW2c7FIAKjy8DgaC7W01D0aNVvE8rEndF+UjPBH8sa+d3Lb8Peu4rlEpSwdQyiKqQEBKep9HA9ARkn/a+g1Nx/EfpuNAi/iuB72+cn+q6j+o+sOkuorLV2qvW5mGpQrkWybKN6MPL3BwRoPogOQCNNfMvh11dXp02lJcLfcKuSilanSpEDKZo1xtYhuc4I00H/9k="/>
          <p:cNvSpPr>
            <a:spLocks noChangeAspect="1" noChangeArrowheads="1"/>
          </p:cNvSpPr>
          <p:nvPr/>
        </p:nvSpPr>
        <p:spPr bwMode="auto">
          <a:xfrm>
            <a:off x="155576" y="-639763"/>
            <a:ext cx="1685925" cy="1343026"/>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20490" name="Picture 10" descr="https://encrypted-tbn1.google.com/images?q=tbn:ANd9GcTUMGK8dit3D0QJ2kef0NFxHVrVgnDlxJplkYiVSyoFLYhyPO5V"/>
          <p:cNvPicPr>
            <a:picLocks noChangeAspect="1" noChangeArrowheads="1"/>
          </p:cNvPicPr>
          <p:nvPr/>
        </p:nvPicPr>
        <p:blipFill>
          <a:blip r:embed="rId3" cstate="print"/>
          <a:srcRect/>
          <a:stretch>
            <a:fillRect/>
          </a:stretch>
        </p:blipFill>
        <p:spPr bwMode="auto">
          <a:xfrm>
            <a:off x="3048000" y="1981204"/>
            <a:ext cx="3962400" cy="2636799"/>
          </a:xfrm>
          <a:prstGeom prst="rect">
            <a:avLst/>
          </a:prstGeom>
          <a:noFill/>
        </p:spPr>
      </p:pic>
      <p:pic>
        <p:nvPicPr>
          <p:cNvPr id="20492" name="Picture 12" descr="https://encrypted-tbn3.google.com/images?q=tbn:ANd9GcRUJkQa0FvI2L19AH-Qv-wTrx5hknwo-2DUZImRi4uz_bx0zpAq"/>
          <p:cNvPicPr>
            <a:picLocks noChangeAspect="1" noChangeArrowheads="1"/>
          </p:cNvPicPr>
          <p:nvPr/>
        </p:nvPicPr>
        <p:blipFill>
          <a:blip r:embed="rId4" cstate="print"/>
          <a:srcRect/>
          <a:stretch>
            <a:fillRect/>
          </a:stretch>
        </p:blipFill>
        <p:spPr bwMode="auto">
          <a:xfrm>
            <a:off x="6324600" y="3886200"/>
            <a:ext cx="2438400" cy="2438400"/>
          </a:xfrm>
          <a:prstGeom prst="rect">
            <a:avLst/>
          </a:prstGeom>
          <a:noFill/>
        </p:spPr>
      </p:pic>
      <p:pic>
        <p:nvPicPr>
          <p:cNvPr id="10" name="Picture 4" descr="http://www.x4mr.com/images/consciousness.jpg"/>
          <p:cNvPicPr>
            <a:picLocks noChangeAspect="1" noChangeArrowheads="1"/>
          </p:cNvPicPr>
          <p:nvPr/>
        </p:nvPicPr>
        <p:blipFill>
          <a:blip r:embed="rId5" cstate="print"/>
          <a:srcRect/>
          <a:stretch>
            <a:fillRect/>
          </a:stretch>
        </p:blipFill>
        <p:spPr bwMode="auto">
          <a:xfrm>
            <a:off x="1143000" y="3886200"/>
            <a:ext cx="2209800" cy="2209800"/>
          </a:xfrm>
          <a:prstGeom prst="rect">
            <a:avLst/>
          </a:prstGeom>
          <a:noFill/>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950" y="1219200"/>
            <a:ext cx="20764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990600" y="6172200"/>
            <a:ext cx="7848600" cy="861774"/>
          </a:xfrm>
          <a:prstGeom prst="rect">
            <a:avLst/>
          </a:prstGeom>
          <a:noFill/>
        </p:spPr>
        <p:txBody>
          <a:bodyPr wrap="square" rtlCol="0">
            <a:spAutoFit/>
          </a:bodyPr>
          <a:lstStyle/>
          <a:p>
            <a:r>
              <a:rPr lang="en-US" sz="1600" dirty="0">
                <a:solidFill>
                  <a:srgbClr val="0070C0"/>
                </a:solidFill>
                <a:hlinkClick r:id="rId7"/>
              </a:rPr>
              <a:t>http://www.youtube.com/user/mindsignonline</a:t>
            </a:r>
            <a:endParaRPr lang="en-US" sz="1600" dirty="0">
              <a:solidFill>
                <a:srgbClr val="0070C0"/>
              </a:solidFill>
            </a:endParaRPr>
          </a:p>
          <a:p>
            <a:r>
              <a:rPr lang="en-US" sz="1600" dirty="0">
                <a:solidFill>
                  <a:prstClr val="black"/>
                </a:solidFill>
                <a:hlinkClick r:id="rId8"/>
              </a:rPr>
              <a:t>http://www.ted.com/talks/rebecca_saxe_how_brains_make_moral_judgments.html</a:t>
            </a:r>
            <a:endParaRPr lang="en-US" sz="1600"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55116083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Theory of Mind</a:t>
            </a:r>
            <a:endParaRPr lang="en-US" dirty="0"/>
          </a:p>
        </p:txBody>
      </p:sp>
      <p:sp>
        <p:nvSpPr>
          <p:cNvPr id="6" name="TextBox 5"/>
          <p:cNvSpPr txBox="1"/>
          <p:nvPr/>
        </p:nvSpPr>
        <p:spPr>
          <a:xfrm>
            <a:off x="1828800" y="6019800"/>
            <a:ext cx="6249275" cy="461665"/>
          </a:xfrm>
          <a:prstGeom prst="rect">
            <a:avLst/>
          </a:prstGeom>
          <a:noFill/>
        </p:spPr>
        <p:txBody>
          <a:bodyPr wrap="none" rtlCol="0">
            <a:spAutoFit/>
          </a:bodyPr>
          <a:lstStyle/>
          <a:p>
            <a:r>
              <a:rPr lang="en-US" sz="1200" dirty="0">
                <a:solidFill>
                  <a:prstClr val="black"/>
                </a:solidFill>
              </a:rPr>
              <a:t>Rebecca Saxe: </a:t>
            </a:r>
            <a:r>
              <a:rPr lang="en-US" sz="1200" dirty="0">
                <a:solidFill>
                  <a:prstClr val="black"/>
                </a:solidFill>
                <a:hlinkClick r:id="rId2"/>
              </a:rPr>
              <a:t>http://www.ted.com/talks/rebecca_saxe_how_brains_make_moral_judgments.html</a:t>
            </a:r>
            <a:endParaRPr lang="en-US" sz="1200" dirty="0">
              <a:solidFill>
                <a:prstClr val="black"/>
              </a:solidFill>
            </a:endParaRPr>
          </a:p>
          <a:p>
            <a:endParaRPr lang="en-US" sz="1200" dirty="0">
              <a:solidFill>
                <a:prstClr val="black"/>
              </a:solidFill>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313" y="3505200"/>
            <a:ext cx="2960687" cy="221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187" y="2060575"/>
            <a:ext cx="3325813" cy="197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7605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0"/>
            <a:ext cx="423262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981200" y="5257800"/>
            <a:ext cx="6631367" cy="954107"/>
          </a:xfrm>
          <a:prstGeom prst="rect">
            <a:avLst/>
          </a:prstGeom>
          <a:noFill/>
        </p:spPr>
        <p:txBody>
          <a:bodyPr wrap="none" rtlCol="0">
            <a:spAutoFit/>
          </a:bodyPr>
          <a:lstStyle/>
          <a:p>
            <a:r>
              <a:rPr lang="en-US" sz="2800" dirty="0">
                <a:solidFill>
                  <a:srgbClr val="297FD5">
                    <a:lumMod val="50000"/>
                  </a:srgbClr>
                </a:solidFill>
              </a:rPr>
              <a:t>Make a list:</a:t>
            </a:r>
          </a:p>
          <a:p>
            <a:r>
              <a:rPr lang="en-US" sz="2800" dirty="0">
                <a:solidFill>
                  <a:srgbClr val="297FD5">
                    <a:lumMod val="50000"/>
                  </a:srgbClr>
                </a:solidFill>
              </a:rPr>
              <a:t>How many uses can you think of for a chair?</a:t>
            </a:r>
          </a:p>
        </p:txBody>
      </p:sp>
    </p:spTree>
    <p:extLst>
      <p:ext uri="{BB962C8B-B14F-4D97-AF65-F5344CB8AC3E}">
        <p14:creationId xmlns:p14="http://schemas.microsoft.com/office/powerpoint/2010/main" val="4336710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963" y="2433638"/>
            <a:ext cx="2378075" cy="1989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81684" y="5181600"/>
            <a:ext cx="3081613" cy="400110"/>
          </a:xfrm>
          <a:prstGeom prst="rect">
            <a:avLst/>
          </a:prstGeom>
          <a:noFill/>
        </p:spPr>
        <p:txBody>
          <a:bodyPr wrap="none" rtlCol="0">
            <a:spAutoFit/>
          </a:bodyPr>
          <a:lstStyle/>
          <a:p>
            <a:r>
              <a:rPr lang="en-US" sz="2000" dirty="0">
                <a:solidFill>
                  <a:prstClr val="black"/>
                </a:solidFill>
              </a:rPr>
              <a:t>Any thoughts about Wanda?</a:t>
            </a:r>
          </a:p>
        </p:txBody>
      </p:sp>
    </p:spTree>
    <p:extLst>
      <p:ext uri="{BB962C8B-B14F-4D97-AF65-F5344CB8AC3E}">
        <p14:creationId xmlns:p14="http://schemas.microsoft.com/office/powerpoint/2010/main" val="37004958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152400"/>
            <a:ext cx="7498080" cy="1143000"/>
          </a:xfrm>
        </p:spPr>
        <p:txBody>
          <a:bodyPr>
            <a:normAutofit/>
          </a:bodyPr>
          <a:lstStyle/>
          <a:p>
            <a:r>
              <a:rPr lang="en-US" sz="2800" dirty="0" smtClean="0"/>
              <a:t>For more information  | class one:</a:t>
            </a:r>
            <a:endParaRPr lang="en-US" sz="2800" dirty="0"/>
          </a:p>
        </p:txBody>
      </p:sp>
      <p:sp>
        <p:nvSpPr>
          <p:cNvPr id="4" name="Content Placeholder 3"/>
          <p:cNvSpPr>
            <a:spLocks noGrp="1"/>
          </p:cNvSpPr>
          <p:nvPr>
            <p:ph idx="1"/>
          </p:nvPr>
        </p:nvSpPr>
        <p:spPr>
          <a:xfrm>
            <a:off x="1066800" y="304800"/>
            <a:ext cx="7696200" cy="5715000"/>
          </a:xfrm>
        </p:spPr>
        <p:txBody>
          <a:bodyPr>
            <a:normAutofit fontScale="92500"/>
          </a:bodyPr>
          <a:lstStyle/>
          <a:p>
            <a:pPr marL="82296" indent="0">
              <a:buNone/>
            </a:pPr>
            <a:endParaRPr lang="en-US" sz="1200" dirty="0"/>
          </a:p>
          <a:p>
            <a:pPr marL="82296" indent="0">
              <a:buNone/>
            </a:pPr>
            <a:endParaRPr lang="en-US" sz="1100" b="1" dirty="0" smtClean="0"/>
          </a:p>
          <a:p>
            <a:pPr marL="82296" indent="0">
              <a:buNone/>
            </a:pPr>
            <a:r>
              <a:rPr lang="en-US" sz="1100" b="1" dirty="0" smtClean="0"/>
              <a:t>Dr. </a:t>
            </a:r>
            <a:r>
              <a:rPr lang="en-US" sz="1100" b="1" dirty="0" err="1" smtClean="0"/>
              <a:t>Gazziniga</a:t>
            </a:r>
            <a:r>
              <a:rPr lang="en-US" sz="1100" b="1" dirty="0" smtClean="0"/>
              <a:t>: Split </a:t>
            </a:r>
            <a:r>
              <a:rPr lang="en-US" sz="1100" b="1" dirty="0"/>
              <a:t>brain </a:t>
            </a:r>
            <a:r>
              <a:rPr lang="en-US" sz="1100" b="1" dirty="0" smtClean="0"/>
              <a:t>research</a:t>
            </a:r>
          </a:p>
          <a:p>
            <a:pPr marL="82296" indent="0">
              <a:buNone/>
            </a:pPr>
            <a:r>
              <a:rPr lang="en-US" sz="1100" dirty="0" smtClean="0">
                <a:hlinkClick r:id="rId2"/>
              </a:rPr>
              <a:t>http</a:t>
            </a:r>
            <a:r>
              <a:rPr lang="en-US" sz="1100" dirty="0">
                <a:hlinkClick r:id="rId2"/>
              </a:rPr>
              <a:t>://www.informationphilosopher.com/solutions/scientists/gazzaniga</a:t>
            </a:r>
            <a:r>
              <a:rPr lang="en-US" sz="1100" dirty="0" smtClean="0">
                <a:hlinkClick r:id="rId2"/>
              </a:rPr>
              <a:t>/</a:t>
            </a:r>
            <a:endParaRPr lang="en-US" sz="1100" b="1" dirty="0" smtClean="0"/>
          </a:p>
          <a:p>
            <a:pPr marL="82296" indent="0">
              <a:buNone/>
            </a:pPr>
            <a:r>
              <a:rPr lang="en-US" sz="1100" b="1" dirty="0" smtClean="0"/>
              <a:t>Dr. </a:t>
            </a:r>
            <a:r>
              <a:rPr lang="en-US" sz="1100" b="1" dirty="0" err="1" smtClean="0"/>
              <a:t>Gazzinga</a:t>
            </a:r>
            <a:r>
              <a:rPr lang="en-US" sz="1100" b="1" dirty="0" smtClean="0"/>
              <a:t> and Alan </a:t>
            </a:r>
            <a:r>
              <a:rPr lang="en-US" sz="1100" b="1" dirty="0" err="1" smtClean="0"/>
              <a:t>Alda</a:t>
            </a:r>
            <a:r>
              <a:rPr lang="en-US" sz="1100" b="1" dirty="0" smtClean="0"/>
              <a:t>   -Brains work independently</a:t>
            </a:r>
          </a:p>
          <a:p>
            <a:pPr marL="82296" indent="0">
              <a:buNone/>
            </a:pPr>
            <a:r>
              <a:rPr lang="en-US" sz="1100" b="1" dirty="0">
                <a:hlinkClick r:id="rId3"/>
              </a:rPr>
              <a:t>https://</a:t>
            </a:r>
            <a:r>
              <a:rPr lang="en-US" sz="1100" b="1" dirty="0" smtClean="0">
                <a:hlinkClick r:id="rId3"/>
              </a:rPr>
              <a:t>www.youtube.com/watch?v=lfGwsAdS9Dc</a:t>
            </a:r>
            <a:endParaRPr lang="en-US" sz="1100" dirty="0"/>
          </a:p>
          <a:p>
            <a:pPr marL="82296" indent="0">
              <a:buNone/>
            </a:pPr>
            <a:r>
              <a:rPr lang="en-US" sz="1100" b="1" dirty="0"/>
              <a:t>The Interpreter Within: </a:t>
            </a:r>
            <a:r>
              <a:rPr lang="en-US" sz="1100" b="1" dirty="0" smtClean="0"/>
              <a:t> The </a:t>
            </a:r>
            <a:r>
              <a:rPr lang="en-US" sz="1100" b="1" dirty="0"/>
              <a:t>Glue of Conscious </a:t>
            </a:r>
            <a:r>
              <a:rPr lang="en-US" sz="1100" b="1" dirty="0" smtClean="0"/>
              <a:t>Experience</a:t>
            </a:r>
            <a:endParaRPr lang="en-US" sz="1100" b="1" dirty="0"/>
          </a:p>
          <a:p>
            <a:pPr marL="82296" indent="0">
              <a:buNone/>
            </a:pPr>
            <a:r>
              <a:rPr lang="en-US" sz="1100" dirty="0" smtClean="0">
                <a:hlinkClick r:id="rId4"/>
              </a:rPr>
              <a:t>http</a:t>
            </a:r>
            <a:r>
              <a:rPr lang="en-US" sz="1100" dirty="0">
                <a:hlinkClick r:id="rId4"/>
              </a:rPr>
              <a:t>://</a:t>
            </a:r>
            <a:r>
              <a:rPr lang="en-US" sz="1100" dirty="0" smtClean="0">
                <a:hlinkClick r:id="rId4"/>
              </a:rPr>
              <a:t>www.dana.org/Cerebrum/Default.aspx?id=39343</a:t>
            </a:r>
            <a:endParaRPr lang="en-US" sz="1100" dirty="0" smtClean="0"/>
          </a:p>
          <a:p>
            <a:pPr marL="0" lvl="0" indent="0">
              <a:spcBef>
                <a:spcPts val="0"/>
              </a:spcBef>
              <a:buClrTx/>
              <a:buSzTx/>
              <a:buNone/>
            </a:pPr>
            <a:r>
              <a:rPr lang="en-US" sz="1100" dirty="0" smtClean="0">
                <a:solidFill>
                  <a:prstClr val="black"/>
                </a:solidFill>
                <a:latin typeface="Calibri"/>
              </a:rPr>
              <a:t> Dr</a:t>
            </a:r>
            <a:r>
              <a:rPr lang="en-US" sz="1100" dirty="0">
                <a:solidFill>
                  <a:prstClr val="black"/>
                </a:solidFill>
                <a:latin typeface="Calibri"/>
              </a:rPr>
              <a:t>. </a:t>
            </a:r>
            <a:r>
              <a:rPr lang="en-US" sz="1100" dirty="0" err="1">
                <a:solidFill>
                  <a:prstClr val="black"/>
                </a:solidFill>
                <a:latin typeface="Calibri"/>
              </a:rPr>
              <a:t>Ganziga</a:t>
            </a:r>
            <a:r>
              <a:rPr lang="en-US" sz="1100" dirty="0">
                <a:solidFill>
                  <a:prstClr val="black"/>
                </a:solidFill>
                <a:latin typeface="Calibri"/>
              </a:rPr>
              <a:t>, split-brain research</a:t>
            </a:r>
          </a:p>
          <a:p>
            <a:pPr marL="0" lvl="0" indent="0">
              <a:spcBef>
                <a:spcPts val="0"/>
              </a:spcBef>
              <a:buClrTx/>
              <a:buSzTx/>
              <a:buNone/>
            </a:pPr>
            <a:r>
              <a:rPr lang="en-US" sz="1100" dirty="0">
                <a:solidFill>
                  <a:prstClr val="black"/>
                </a:solidFill>
                <a:latin typeface="Calibri"/>
                <a:hlinkClick r:id="rId5"/>
              </a:rPr>
              <a:t>http://www.nytimes.com/2011/11/01/science/telling-the-story-of-the-brains-cacophony-of-competing-voices.html?pagewanted=all</a:t>
            </a:r>
            <a:endParaRPr lang="en-US" sz="1100" dirty="0">
              <a:solidFill>
                <a:prstClr val="black"/>
              </a:solidFill>
              <a:latin typeface="Calibri"/>
            </a:endParaRPr>
          </a:p>
          <a:p>
            <a:pPr marL="0" lvl="0" indent="0">
              <a:spcBef>
                <a:spcPts val="0"/>
              </a:spcBef>
              <a:buClrTx/>
              <a:buSzTx/>
              <a:buNone/>
            </a:pPr>
            <a:endParaRPr lang="en-US" sz="1100" dirty="0" smtClean="0">
              <a:solidFill>
                <a:prstClr val="black"/>
              </a:solidFill>
              <a:latin typeface="Calibri"/>
            </a:endParaRPr>
          </a:p>
          <a:p>
            <a:pPr marL="0" lvl="0" indent="0">
              <a:spcBef>
                <a:spcPts val="0"/>
              </a:spcBef>
              <a:buClrTx/>
              <a:buSzTx/>
              <a:buNone/>
            </a:pPr>
            <a:r>
              <a:rPr lang="en-US" sz="1100" dirty="0" smtClean="0">
                <a:solidFill>
                  <a:prstClr val="black"/>
                </a:solidFill>
                <a:latin typeface="Calibri"/>
              </a:rPr>
              <a:t> Video</a:t>
            </a:r>
            <a:r>
              <a:rPr lang="en-US" sz="1100" dirty="0">
                <a:solidFill>
                  <a:prstClr val="black"/>
                </a:solidFill>
                <a:latin typeface="Calibri"/>
              </a:rPr>
              <a:t>: </a:t>
            </a:r>
            <a:r>
              <a:rPr lang="en-US" sz="1100" dirty="0">
                <a:solidFill>
                  <a:prstClr val="black"/>
                </a:solidFill>
                <a:latin typeface="Calibri"/>
                <a:hlinkClick r:id="rId6"/>
              </a:rPr>
              <a:t>http://www.nytimes.com/video/science/100000001142409/michael-gazzaniga.html</a:t>
            </a:r>
            <a:endParaRPr lang="en-US" sz="1100" dirty="0">
              <a:solidFill>
                <a:prstClr val="black"/>
              </a:solidFill>
              <a:latin typeface="Calibri"/>
            </a:endParaRPr>
          </a:p>
          <a:p>
            <a:pPr marL="0" lvl="0" indent="0">
              <a:spcBef>
                <a:spcPts val="0"/>
              </a:spcBef>
              <a:buClrTx/>
              <a:buSzTx/>
              <a:buNone/>
            </a:pPr>
            <a:r>
              <a:rPr lang="en-US" sz="1100" dirty="0">
                <a:solidFill>
                  <a:prstClr val="black"/>
                </a:solidFill>
                <a:latin typeface="Calibri"/>
                <a:hlinkClick r:id="rId7"/>
              </a:rPr>
              <a:t>http://bigthink.com/users/michaelgazzaniga</a:t>
            </a:r>
            <a:endParaRPr lang="en-US" sz="1100" dirty="0">
              <a:solidFill>
                <a:prstClr val="black"/>
              </a:solidFill>
              <a:latin typeface="Calibri"/>
            </a:endParaRPr>
          </a:p>
          <a:p>
            <a:pPr marL="0" lvl="0" indent="0">
              <a:spcBef>
                <a:spcPts val="0"/>
              </a:spcBef>
              <a:buClrTx/>
              <a:buSzTx/>
              <a:buNone/>
            </a:pPr>
            <a:endParaRPr lang="en-US" sz="1100" dirty="0">
              <a:solidFill>
                <a:prstClr val="black"/>
              </a:solidFill>
              <a:latin typeface="Calibri"/>
            </a:endParaRPr>
          </a:p>
          <a:p>
            <a:pPr marL="0" lvl="0" indent="0">
              <a:spcBef>
                <a:spcPts val="0"/>
              </a:spcBef>
              <a:buClrTx/>
              <a:buSzTx/>
              <a:buNone/>
            </a:pPr>
            <a:r>
              <a:rPr lang="en-US" sz="1100" b="1" dirty="0">
                <a:solidFill>
                  <a:prstClr val="black"/>
                </a:solidFill>
                <a:latin typeface="Calibri"/>
              </a:rPr>
              <a:t>Legal Responsibility </a:t>
            </a:r>
          </a:p>
          <a:p>
            <a:pPr marL="0" lvl="0" indent="0">
              <a:spcBef>
                <a:spcPts val="0"/>
              </a:spcBef>
              <a:buClrTx/>
              <a:buSzTx/>
              <a:buNone/>
            </a:pPr>
            <a:r>
              <a:rPr lang="en-US" sz="1100" b="1" dirty="0">
                <a:solidFill>
                  <a:prstClr val="black"/>
                </a:solidFill>
                <a:latin typeface="Calibri"/>
              </a:rPr>
              <a:t>Center for Law, Brain and Behavior  </a:t>
            </a:r>
            <a:r>
              <a:rPr lang="en-US" sz="1100" dirty="0">
                <a:solidFill>
                  <a:prstClr val="black"/>
                </a:solidFill>
                <a:latin typeface="Calibri"/>
                <a:hlinkClick r:id="rId8"/>
              </a:rPr>
              <a:t>http://clbb.mgh.harvard.edu/criminal-responsibility/</a:t>
            </a:r>
            <a:endParaRPr lang="en-US" sz="1100" dirty="0">
              <a:solidFill>
                <a:prstClr val="black"/>
              </a:solidFill>
              <a:latin typeface="Calibri"/>
            </a:endParaRPr>
          </a:p>
          <a:p>
            <a:pPr marL="82296" indent="0">
              <a:buNone/>
            </a:pPr>
            <a:endParaRPr lang="en-US" sz="1100" dirty="0" smtClean="0"/>
          </a:p>
          <a:p>
            <a:pPr marL="0" lvl="0" indent="0">
              <a:spcBef>
                <a:spcPts val="0"/>
              </a:spcBef>
              <a:buClrTx/>
              <a:buSzTx/>
              <a:buNone/>
            </a:pPr>
            <a:r>
              <a:rPr lang="en-US" sz="1100" b="1" dirty="0" smtClean="0">
                <a:solidFill>
                  <a:prstClr val="black"/>
                </a:solidFill>
              </a:rPr>
              <a:t> James </a:t>
            </a:r>
            <a:r>
              <a:rPr lang="en-US" sz="1100" b="1" dirty="0">
                <a:solidFill>
                  <a:prstClr val="black"/>
                </a:solidFill>
              </a:rPr>
              <a:t>Holmes</a:t>
            </a:r>
            <a:r>
              <a:rPr lang="en-US" sz="1100" dirty="0">
                <a:solidFill>
                  <a:prstClr val="black"/>
                </a:solidFill>
              </a:rPr>
              <a:t> video as a teenager, as an adult killer:</a:t>
            </a:r>
          </a:p>
          <a:p>
            <a:pPr marL="0" lvl="0" indent="0">
              <a:spcBef>
                <a:spcPts val="0"/>
              </a:spcBef>
              <a:buClrTx/>
              <a:buSzTx/>
              <a:buNone/>
            </a:pPr>
            <a:r>
              <a:rPr lang="en-US" sz="1100" dirty="0">
                <a:solidFill>
                  <a:prstClr val="black"/>
                </a:solidFill>
                <a:hlinkClick r:id="rId9"/>
              </a:rPr>
              <a:t>https://www.youtube.com/watch?v=RKB0Oene5Ys</a:t>
            </a:r>
            <a:endParaRPr lang="en-US" sz="1100" dirty="0">
              <a:solidFill>
                <a:prstClr val="black"/>
              </a:solidFill>
            </a:endParaRPr>
          </a:p>
          <a:p>
            <a:pPr marL="82296" indent="0">
              <a:buNone/>
            </a:pPr>
            <a:endParaRPr lang="en-US" sz="1100" dirty="0"/>
          </a:p>
          <a:p>
            <a:pPr marL="82296" indent="0">
              <a:buNone/>
            </a:pPr>
            <a:r>
              <a:rPr lang="en-US" sz="1100" b="1" dirty="0" smtClean="0"/>
              <a:t>Coma </a:t>
            </a:r>
            <a:r>
              <a:rPr lang="en-US" sz="1100" b="1" dirty="0"/>
              <a:t>Patients</a:t>
            </a:r>
            <a:r>
              <a:rPr lang="en-US" sz="1100" dirty="0" smtClean="0"/>
              <a:t>: </a:t>
            </a:r>
            <a:r>
              <a:rPr lang="en-US" sz="1100" dirty="0" smtClean="0">
                <a:hlinkClick r:id="rId10"/>
              </a:rPr>
              <a:t>http</a:t>
            </a:r>
            <a:r>
              <a:rPr lang="en-US" sz="1100" dirty="0">
                <a:hlinkClick r:id="rId10"/>
              </a:rPr>
              <a:t>://</a:t>
            </a:r>
            <a:r>
              <a:rPr lang="en-US" sz="1100" dirty="0" smtClean="0">
                <a:hlinkClick r:id="rId10"/>
              </a:rPr>
              <a:t>www.medpagetoday.com/Neurology/HeadTrauma/40947</a:t>
            </a:r>
            <a:endParaRPr lang="en-US" sz="1100" dirty="0" smtClean="0"/>
          </a:p>
          <a:p>
            <a:pPr marL="82296" indent="0">
              <a:buNone/>
            </a:pPr>
            <a:endParaRPr lang="en-US" sz="1100" dirty="0" smtClean="0"/>
          </a:p>
          <a:p>
            <a:pPr marL="82296" indent="0">
              <a:buNone/>
            </a:pPr>
            <a:r>
              <a:rPr lang="en-US" sz="1100" b="1" dirty="0" smtClean="0"/>
              <a:t>See Monkey, See </a:t>
            </a:r>
            <a:r>
              <a:rPr lang="en-US" sz="1100" b="1" dirty="0"/>
              <a:t>monkey Do</a:t>
            </a:r>
            <a:r>
              <a:rPr lang="en-US" sz="1100" b="1" dirty="0" smtClean="0"/>
              <a:t>:  Mirror Neuron Research</a:t>
            </a:r>
          </a:p>
          <a:p>
            <a:pPr marL="82296" indent="0">
              <a:buNone/>
            </a:pPr>
            <a:r>
              <a:rPr lang="en-US" sz="1100" dirty="0" smtClean="0">
                <a:hlinkClick r:id="rId11"/>
              </a:rPr>
              <a:t>http</a:t>
            </a:r>
            <a:r>
              <a:rPr lang="en-US" sz="1100" dirty="0">
                <a:hlinkClick r:id="rId11"/>
              </a:rPr>
              <a:t>://</a:t>
            </a:r>
            <a:r>
              <a:rPr lang="en-US" sz="1100" dirty="0" smtClean="0">
                <a:hlinkClick r:id="rId11"/>
              </a:rPr>
              <a:t>www.psychologicalscience.org/index.php/news/releases/monkey-see-monkey-do-the-role-of-mirror-neurons-in-human-behavior.html</a:t>
            </a:r>
            <a:endParaRPr lang="en-US" sz="1100" dirty="0" smtClean="0"/>
          </a:p>
          <a:p>
            <a:pPr lvl="0">
              <a:buClr>
                <a:srgbClr val="629DD1"/>
              </a:buClr>
              <a:buNone/>
            </a:pPr>
            <a:r>
              <a:rPr lang="en-US" sz="1100" b="1" dirty="0">
                <a:solidFill>
                  <a:srgbClr val="002060"/>
                </a:solidFill>
              </a:rPr>
              <a:t>See Monkey,  See Monkey Do</a:t>
            </a:r>
          </a:p>
          <a:p>
            <a:pPr lvl="0">
              <a:buClr>
                <a:srgbClr val="629DD1"/>
              </a:buClr>
              <a:buNone/>
            </a:pPr>
            <a:r>
              <a:rPr lang="en-US" sz="1100" dirty="0">
                <a:solidFill>
                  <a:srgbClr val="66CCFF"/>
                </a:solidFill>
                <a:hlinkClick r:id="rId12"/>
              </a:rPr>
              <a:t>http://www.pbs.org/wgbh/nova/education/body/mirror-neurons.html</a:t>
            </a:r>
            <a:endParaRPr lang="en-US" sz="1100" dirty="0">
              <a:solidFill>
                <a:srgbClr val="66CCFF"/>
              </a:solidFill>
            </a:endParaRPr>
          </a:p>
          <a:p>
            <a:pPr lvl="0">
              <a:buClr>
                <a:srgbClr val="629DD1"/>
              </a:buClr>
              <a:buNone/>
            </a:pPr>
            <a:r>
              <a:rPr lang="en-US" sz="1100" b="1" dirty="0">
                <a:solidFill>
                  <a:srgbClr val="002060"/>
                </a:solidFill>
              </a:rPr>
              <a:t>Mirror Neurons and Intention</a:t>
            </a:r>
          </a:p>
          <a:p>
            <a:pPr lvl="0">
              <a:buClr>
                <a:srgbClr val="629DD1"/>
              </a:buClr>
              <a:buNone/>
            </a:pPr>
            <a:r>
              <a:rPr lang="en-US" sz="1100" dirty="0">
                <a:solidFill>
                  <a:prstClr val="black"/>
                </a:solidFill>
                <a:hlinkClick r:id="rId13"/>
              </a:rPr>
              <a:t>http://www.youtube.com/watch?v=Tq1-ZxV9Dc4</a:t>
            </a:r>
            <a:endParaRPr lang="en-US" sz="1100" dirty="0">
              <a:solidFill>
                <a:prstClr val="black"/>
              </a:solidFill>
            </a:endParaRPr>
          </a:p>
          <a:p>
            <a:pPr marL="82296" indent="0">
              <a:buNone/>
            </a:pPr>
            <a:endParaRPr lang="en-US" sz="1200" dirty="0" smtClean="0"/>
          </a:p>
          <a:p>
            <a:pPr marL="82296" indent="0">
              <a:buNone/>
            </a:pPr>
            <a:endParaRPr lang="en-US" sz="1600" dirty="0" smtClean="0"/>
          </a:p>
          <a:p>
            <a:pPr marL="82296" indent="0">
              <a:buNone/>
            </a:pPr>
            <a:endParaRPr lang="en-US" sz="1600" dirty="0"/>
          </a:p>
          <a:p>
            <a:pPr marL="82296" indent="0">
              <a:buNone/>
            </a:pPr>
            <a:endParaRPr lang="en-US" sz="1600" dirty="0" smtClean="0"/>
          </a:p>
          <a:p>
            <a:pPr marL="82296" indent="0">
              <a:buNone/>
            </a:pPr>
            <a:endParaRPr lang="en-US" sz="1600" dirty="0"/>
          </a:p>
          <a:p>
            <a:pPr marL="82296" indent="0">
              <a:buNone/>
            </a:pPr>
            <a:endParaRPr lang="en-US" sz="1600" dirty="0" smtClean="0"/>
          </a:p>
          <a:p>
            <a:pPr marL="82296" indent="0">
              <a:buNone/>
            </a:pPr>
            <a:endParaRPr lang="en-US" sz="1600" dirty="0" smtClean="0"/>
          </a:p>
          <a:p>
            <a:pPr marL="82296" indent="0">
              <a:buNone/>
            </a:pPr>
            <a:endParaRPr lang="en-US" sz="1400" dirty="0"/>
          </a:p>
          <a:p>
            <a:pPr marL="82296" lvl="0" indent="0">
              <a:buClr>
                <a:srgbClr val="629DD1"/>
              </a:buClr>
              <a:buNone/>
            </a:pPr>
            <a:endParaRPr lang="en-US" dirty="0">
              <a:solidFill>
                <a:prstClr val="black"/>
              </a:solidFill>
            </a:endParaRPr>
          </a:p>
          <a:p>
            <a:pPr marL="82296" indent="0">
              <a:buNone/>
            </a:pPr>
            <a:endParaRPr lang="en-US" dirty="0" smtClean="0"/>
          </a:p>
          <a:p>
            <a:pPr marL="82296" indent="0">
              <a:buNone/>
            </a:pPr>
            <a:endParaRPr lang="en-US" dirty="0"/>
          </a:p>
        </p:txBody>
      </p:sp>
    </p:spTree>
    <p:extLst>
      <p:ext uri="{BB962C8B-B14F-4D97-AF65-F5344CB8AC3E}">
        <p14:creationId xmlns:p14="http://schemas.microsoft.com/office/powerpoint/2010/main" val="15057874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152400"/>
            <a:ext cx="3810000" cy="1162050"/>
          </a:xfrm>
        </p:spPr>
        <p:txBody>
          <a:bodyPr/>
          <a:lstStyle/>
          <a:p>
            <a:r>
              <a:rPr lang="en-US" dirty="0" smtClean="0"/>
              <a:t>Things we say…</a:t>
            </a:r>
            <a:endParaRPr lang="en-US" dirty="0"/>
          </a:p>
        </p:txBody>
      </p:sp>
      <p:sp>
        <p:nvSpPr>
          <p:cNvPr id="5" name="Content Placeholder 4"/>
          <p:cNvSpPr>
            <a:spLocks noGrp="1"/>
          </p:cNvSpPr>
          <p:nvPr>
            <p:ph sz="half" idx="1"/>
          </p:nvPr>
        </p:nvSpPr>
        <p:spPr>
          <a:xfrm>
            <a:off x="990600" y="2057400"/>
            <a:ext cx="8153400" cy="3992563"/>
          </a:xfrm>
        </p:spPr>
        <p:txBody>
          <a:bodyPr/>
          <a:lstStyle/>
          <a:p>
            <a:r>
              <a:rPr lang="en-US" sz="2000" dirty="0" smtClean="0"/>
              <a:t>Frame of mind</a:t>
            </a:r>
          </a:p>
          <a:p>
            <a:r>
              <a:rPr lang="en-US" sz="2000" dirty="0" smtClean="0"/>
              <a:t>Mind over matter</a:t>
            </a:r>
          </a:p>
          <a:p>
            <a:r>
              <a:rPr lang="en-US" sz="2000" dirty="0" smtClean="0"/>
              <a:t>State of mind</a:t>
            </a:r>
          </a:p>
          <a:p>
            <a:r>
              <a:rPr lang="en-US" sz="2000" dirty="0" smtClean="0"/>
              <a:t>Out of your mind</a:t>
            </a:r>
          </a:p>
          <a:p>
            <a:r>
              <a:rPr lang="en-US" sz="2000" dirty="0" smtClean="0"/>
              <a:t>Are you in your right mind?</a:t>
            </a:r>
          </a:p>
          <a:p>
            <a:r>
              <a:rPr lang="en-US" sz="2000" dirty="0" smtClean="0"/>
              <a:t>Mindless</a:t>
            </a:r>
          </a:p>
          <a:p>
            <a:r>
              <a:rPr lang="en-US" sz="2000" dirty="0" smtClean="0"/>
              <a:t>Beside yourself</a:t>
            </a:r>
          </a:p>
          <a:p>
            <a:r>
              <a:rPr lang="en-US" sz="2000" dirty="0" smtClean="0"/>
              <a:t>Pull yourself together</a:t>
            </a:r>
          </a:p>
          <a:p>
            <a:endParaRPr lang="en-US" sz="2000" dirty="0" smtClean="0"/>
          </a:p>
          <a:p>
            <a:endParaRPr lang="en-US" sz="2000" dirty="0" smtClean="0"/>
          </a:p>
          <a:p>
            <a:endParaRPr lang="en-US" dirty="0"/>
          </a:p>
        </p:txBody>
      </p:sp>
    </p:spTree>
    <p:extLst>
      <p:ext uri="{BB962C8B-B14F-4D97-AF65-F5344CB8AC3E}">
        <p14:creationId xmlns:p14="http://schemas.microsoft.com/office/powerpoint/2010/main" val="32078919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532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ncer.jpeg"/>
          <p:cNvPicPr>
            <a:picLocks noChangeAspect="1"/>
          </p:cNvPicPr>
          <p:nvPr/>
        </p:nvPicPr>
        <p:blipFill>
          <a:blip r:embed="rId3" cstate="print"/>
          <a:stretch>
            <a:fillRect/>
          </a:stretch>
        </p:blipFill>
        <p:spPr>
          <a:xfrm>
            <a:off x="3733800" y="1534886"/>
            <a:ext cx="1676400" cy="1701546"/>
          </a:xfrm>
          <a:prstGeom prst="rect">
            <a:avLst/>
          </a:prstGeom>
        </p:spPr>
      </p:pic>
      <p:sp>
        <p:nvSpPr>
          <p:cNvPr id="3" name="Rectangle 2"/>
          <p:cNvSpPr/>
          <p:nvPr/>
        </p:nvSpPr>
        <p:spPr>
          <a:xfrm>
            <a:off x="1295400" y="5867438"/>
            <a:ext cx="7162800" cy="1384995"/>
          </a:xfrm>
          <a:prstGeom prst="rect">
            <a:avLst/>
          </a:prstGeom>
        </p:spPr>
        <p:txBody>
          <a:bodyPr wrap="square">
            <a:spAutoFit/>
          </a:bodyPr>
          <a:lstStyle/>
          <a:p>
            <a:r>
              <a:rPr lang="en-US" sz="1200" dirty="0">
                <a:solidFill>
                  <a:srgbClr val="92D050"/>
                </a:solidFill>
                <a:hlinkClick r:id="rId4"/>
              </a:rPr>
              <a:t>http://psychology.about.com/od/sensationandperception/ig/Optical-Illusions/spinning-dancer-illusion.htm</a:t>
            </a:r>
          </a:p>
          <a:p>
            <a:endParaRPr lang="en-US" sz="1200" dirty="0">
              <a:solidFill>
                <a:prstClr val="black"/>
              </a:solidFill>
              <a:hlinkClick r:id="rId4"/>
            </a:endParaRPr>
          </a:p>
          <a:p>
            <a:r>
              <a:rPr lang="en-US" sz="1200" dirty="0">
                <a:solidFill>
                  <a:srgbClr val="0070C0"/>
                </a:solidFill>
                <a:hlinkClick r:id="rId5"/>
              </a:rPr>
              <a:t>http://www.heraldsun.com.au/news/right-brain-v-left-brain/story-e6frf7jo-1111114603615</a:t>
            </a:r>
            <a:endParaRPr lang="en-US" sz="1200" dirty="0">
              <a:solidFill>
                <a:srgbClr val="0070C0"/>
              </a:solidFill>
            </a:endParaRPr>
          </a:p>
          <a:p>
            <a:endParaRPr lang="en-US" sz="1200" dirty="0">
              <a:solidFill>
                <a:srgbClr val="0070C0"/>
              </a:solidFill>
            </a:endParaRPr>
          </a:p>
          <a:p>
            <a:endParaRPr lang="en-US" sz="1200" dirty="0">
              <a:solidFill>
                <a:prstClr val="black"/>
              </a:solidFill>
            </a:endParaRPr>
          </a:p>
          <a:p>
            <a:r>
              <a:rPr lang="en-US" sz="1200" dirty="0">
                <a:solidFill>
                  <a:prstClr val="black"/>
                </a:solidFill>
              </a:rPr>
              <a:t> </a:t>
            </a:r>
          </a:p>
          <a:p>
            <a:endParaRPr lang="en-US" sz="1200" dirty="0">
              <a:solidFill>
                <a:prstClr val="black"/>
              </a:solidFill>
            </a:endParaRPr>
          </a:p>
        </p:txBody>
      </p:sp>
      <p:sp>
        <p:nvSpPr>
          <p:cNvPr id="4" name="TextBox 3"/>
          <p:cNvSpPr txBox="1"/>
          <p:nvPr/>
        </p:nvSpPr>
        <p:spPr>
          <a:xfrm>
            <a:off x="3733800" y="3737912"/>
            <a:ext cx="2044150" cy="461665"/>
          </a:xfrm>
          <a:prstGeom prst="rect">
            <a:avLst/>
          </a:prstGeom>
          <a:noFill/>
        </p:spPr>
        <p:txBody>
          <a:bodyPr wrap="none" rtlCol="0">
            <a:spAutoFit/>
          </a:bodyPr>
          <a:lstStyle/>
          <a:p>
            <a:pPr algn="ctr"/>
            <a:r>
              <a:rPr lang="en-US" sz="2400" b="1" dirty="0">
                <a:solidFill>
                  <a:srgbClr val="7030A0"/>
                </a:solidFill>
              </a:rPr>
              <a:t>individuation</a:t>
            </a:r>
          </a:p>
        </p:txBody>
      </p:sp>
    </p:spTree>
    <p:extLst>
      <p:ext uri="{BB962C8B-B14F-4D97-AF65-F5344CB8AC3E}">
        <p14:creationId xmlns:p14="http://schemas.microsoft.com/office/powerpoint/2010/main" val="413661246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b="1" dirty="0" err="1" smtClean="0">
                <a:solidFill>
                  <a:srgbClr val="7030A0"/>
                </a:solidFill>
              </a:rPr>
              <a:t>Bistable</a:t>
            </a:r>
            <a:r>
              <a:rPr lang="en-US" sz="2800" b="1" dirty="0" smtClean="0">
                <a:solidFill>
                  <a:srgbClr val="7030A0"/>
                </a:solidFill>
              </a:rPr>
              <a:t> Perception /</a:t>
            </a:r>
            <a:r>
              <a:rPr lang="en-US" sz="2800" b="1" dirty="0" err="1" smtClean="0">
                <a:solidFill>
                  <a:srgbClr val="7030A0"/>
                </a:solidFill>
              </a:rPr>
              <a:t>Multistable</a:t>
            </a:r>
            <a:r>
              <a:rPr lang="en-US" sz="2800" b="1" dirty="0" smtClean="0">
                <a:solidFill>
                  <a:srgbClr val="7030A0"/>
                </a:solidFill>
              </a:rPr>
              <a:t> Perception</a:t>
            </a:r>
            <a:endParaRPr lang="en-US" sz="2800" b="1" dirty="0">
              <a:solidFill>
                <a:srgbClr val="7030A0"/>
              </a:solidFill>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907" y="1981200"/>
            <a:ext cx="1828800" cy="2457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9485"/>
          <a:stretch/>
        </p:blipFill>
        <p:spPr bwMode="auto">
          <a:xfrm>
            <a:off x="1219227" y="1981254"/>
            <a:ext cx="3305393" cy="282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219200" y="5562600"/>
            <a:ext cx="7576498" cy="707886"/>
          </a:xfrm>
          <a:prstGeom prst="rect">
            <a:avLst/>
          </a:prstGeom>
          <a:noFill/>
        </p:spPr>
        <p:txBody>
          <a:bodyPr wrap="none" rtlCol="0">
            <a:spAutoFit/>
          </a:bodyPr>
          <a:lstStyle/>
          <a:p>
            <a:r>
              <a:rPr lang="en-US" sz="2000" dirty="0">
                <a:solidFill>
                  <a:srgbClr val="292934"/>
                </a:solidFill>
              </a:rPr>
              <a:t>Both images are </a:t>
            </a:r>
            <a:r>
              <a:rPr lang="en-US" sz="2000" dirty="0" err="1">
                <a:solidFill>
                  <a:srgbClr val="292934"/>
                </a:solidFill>
              </a:rPr>
              <a:t>bistable</a:t>
            </a:r>
            <a:r>
              <a:rPr lang="en-US" sz="2000" dirty="0">
                <a:solidFill>
                  <a:srgbClr val="292934"/>
                </a:solidFill>
              </a:rPr>
              <a:t> perceptions, in which the brain spontaneously </a:t>
            </a:r>
          </a:p>
          <a:p>
            <a:r>
              <a:rPr lang="en-US" sz="2000" dirty="0">
                <a:solidFill>
                  <a:srgbClr val="292934"/>
                </a:solidFill>
              </a:rPr>
              <a:t>switches between two interpretations of the same ambiguous stimulus</a:t>
            </a:r>
          </a:p>
        </p:txBody>
      </p:sp>
      <p:sp>
        <p:nvSpPr>
          <p:cNvPr id="16" name="TextBox 15"/>
          <p:cNvSpPr txBox="1"/>
          <p:nvPr/>
        </p:nvSpPr>
        <p:spPr>
          <a:xfrm>
            <a:off x="1600200" y="4761341"/>
            <a:ext cx="1610890" cy="369332"/>
          </a:xfrm>
          <a:prstGeom prst="rect">
            <a:avLst/>
          </a:prstGeom>
          <a:noFill/>
        </p:spPr>
        <p:txBody>
          <a:bodyPr wrap="none" rtlCol="0">
            <a:spAutoFit/>
          </a:bodyPr>
          <a:lstStyle/>
          <a:p>
            <a:r>
              <a:rPr lang="en-US" b="1" dirty="0">
                <a:solidFill>
                  <a:srgbClr val="292934"/>
                </a:solidFill>
              </a:rPr>
              <a:t>Necker Cube</a:t>
            </a:r>
          </a:p>
        </p:txBody>
      </p:sp>
      <p:sp>
        <p:nvSpPr>
          <p:cNvPr id="17" name="TextBox 16"/>
          <p:cNvSpPr txBox="1"/>
          <p:nvPr/>
        </p:nvSpPr>
        <p:spPr>
          <a:xfrm>
            <a:off x="5257800" y="4576970"/>
            <a:ext cx="2662908" cy="369332"/>
          </a:xfrm>
          <a:prstGeom prst="rect">
            <a:avLst/>
          </a:prstGeom>
          <a:noFill/>
        </p:spPr>
        <p:txBody>
          <a:bodyPr wrap="none" rtlCol="0">
            <a:spAutoFit/>
          </a:bodyPr>
          <a:lstStyle/>
          <a:p>
            <a:r>
              <a:rPr lang="en-US" b="1" dirty="0">
                <a:solidFill>
                  <a:srgbClr val="292934"/>
                </a:solidFill>
              </a:rPr>
              <a:t>Rubin face-vase illusion</a:t>
            </a:r>
          </a:p>
        </p:txBody>
      </p:sp>
    </p:spTree>
    <p:extLst>
      <p:ext uri="{BB962C8B-B14F-4D97-AF65-F5344CB8AC3E}">
        <p14:creationId xmlns:p14="http://schemas.microsoft.com/office/powerpoint/2010/main" val="1593207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885" y="1828800"/>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1143000" y="5236536"/>
            <a:ext cx="7848600" cy="1621464"/>
          </a:xfrm>
        </p:spPr>
        <p:txBody>
          <a:bodyPr>
            <a:normAutofit/>
          </a:bodyPr>
          <a:lstStyle/>
          <a:p>
            <a:pPr algn="l"/>
            <a:r>
              <a:rPr lang="en-US" sz="1600" dirty="0" smtClean="0"/>
              <a:t/>
            </a:r>
            <a:br>
              <a:rPr lang="en-US" sz="1600" dirty="0" smtClean="0"/>
            </a:br>
            <a:r>
              <a:rPr lang="en-US" sz="1600" dirty="0" smtClean="0"/>
              <a:t/>
            </a:r>
            <a:br>
              <a:rPr lang="en-US" sz="1600" dirty="0" smtClean="0"/>
            </a:br>
            <a:endParaRPr lang="en-US" sz="1600" dirty="0">
              <a:solidFill>
                <a:srgbClr val="002060"/>
              </a:solidFill>
            </a:endParaRPr>
          </a:p>
        </p:txBody>
      </p:sp>
      <p:sp>
        <p:nvSpPr>
          <p:cNvPr id="11" name="TextBox 10"/>
          <p:cNvSpPr txBox="1"/>
          <p:nvPr/>
        </p:nvSpPr>
        <p:spPr>
          <a:xfrm>
            <a:off x="1028700" y="384754"/>
            <a:ext cx="8305800" cy="769441"/>
          </a:xfrm>
          <a:prstGeom prst="rect">
            <a:avLst/>
          </a:prstGeom>
          <a:noFill/>
        </p:spPr>
        <p:txBody>
          <a:bodyPr wrap="square" rtlCol="0">
            <a:spAutoFit/>
          </a:bodyPr>
          <a:lstStyle/>
          <a:p>
            <a:pPr algn="ctr"/>
            <a:r>
              <a:rPr lang="en-US" sz="2400" b="1" dirty="0" smtClean="0">
                <a:solidFill>
                  <a:srgbClr val="0070C0"/>
                </a:solidFill>
              </a:rPr>
              <a:t>Gestalt </a:t>
            </a:r>
            <a:r>
              <a:rPr lang="en-US" sz="2400" b="1" dirty="0">
                <a:solidFill>
                  <a:srgbClr val="0070C0"/>
                </a:solidFill>
              </a:rPr>
              <a:t>Laws of Perceptual Organization</a:t>
            </a:r>
          </a:p>
          <a:p>
            <a:pPr algn="ctr"/>
            <a:r>
              <a:rPr lang="en-US" sz="2000" dirty="0" smtClean="0">
                <a:solidFill>
                  <a:prstClr val="black"/>
                </a:solidFill>
              </a:rPr>
              <a:t>Our </a:t>
            </a:r>
            <a:r>
              <a:rPr lang="en-US" sz="2000" dirty="0">
                <a:solidFill>
                  <a:prstClr val="black"/>
                </a:solidFill>
              </a:rPr>
              <a:t>brains </a:t>
            </a:r>
            <a:r>
              <a:rPr lang="en-US" sz="2000" dirty="0" smtClean="0">
                <a:solidFill>
                  <a:prstClr val="black"/>
                </a:solidFill>
              </a:rPr>
              <a:t>ignore </a:t>
            </a:r>
            <a:r>
              <a:rPr lang="en-US" sz="2000" dirty="0">
                <a:solidFill>
                  <a:prstClr val="black"/>
                </a:solidFill>
              </a:rPr>
              <a:t>contradictory information and </a:t>
            </a:r>
            <a:r>
              <a:rPr lang="en-US" sz="2000" dirty="0" smtClean="0">
                <a:solidFill>
                  <a:prstClr val="black"/>
                </a:solidFill>
              </a:rPr>
              <a:t>fill gaps in with </a:t>
            </a:r>
            <a:r>
              <a:rPr lang="en-US" sz="2000" dirty="0">
                <a:solidFill>
                  <a:prstClr val="black"/>
                </a:solidFill>
              </a:rPr>
              <a:t>information.</a:t>
            </a:r>
            <a:endParaRPr lang="en-US" sz="2000" b="1" dirty="0">
              <a:solidFill>
                <a:prstClr val="black"/>
              </a:solidFill>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225" y="1055915"/>
            <a:ext cx="2190750" cy="1989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399" y="4049486"/>
            <a:ext cx="23145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3686" y="1524000"/>
            <a:ext cx="20764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28700" y="6030720"/>
            <a:ext cx="8305800" cy="646331"/>
          </a:xfrm>
          <a:prstGeom prst="rect">
            <a:avLst/>
          </a:prstGeom>
          <a:noFill/>
        </p:spPr>
        <p:txBody>
          <a:bodyPr wrap="square" rtlCol="0">
            <a:spAutoFit/>
          </a:bodyPr>
          <a:lstStyle/>
          <a:p>
            <a:r>
              <a:rPr lang="en-US" b="1" dirty="0">
                <a:solidFill>
                  <a:srgbClr val="0070C0"/>
                </a:solidFill>
                <a:effectLst>
                  <a:outerShdw blurRad="50000" dist="30000" dir="5400000" algn="tl" rotWithShape="0">
                    <a:srgbClr val="000000">
                      <a:alpha val="30000"/>
                    </a:srgbClr>
                  </a:outerShdw>
                </a:effectLst>
              </a:rPr>
              <a:t>Confabulation: </a:t>
            </a:r>
            <a:r>
              <a:rPr lang="en-US" b="1" dirty="0" smtClean="0">
                <a:solidFill>
                  <a:srgbClr val="0070C0"/>
                </a:solidFill>
                <a:effectLst>
                  <a:outerShdw blurRad="50000" dist="30000" dir="5400000" algn="tl" rotWithShape="0">
                    <a:srgbClr val="000000">
                      <a:alpha val="30000"/>
                    </a:srgbClr>
                  </a:outerShdw>
                </a:effectLst>
              </a:rPr>
              <a:t>   (</a:t>
            </a:r>
            <a:r>
              <a:rPr lang="en-US" b="1" i="1" dirty="0" smtClean="0">
                <a:solidFill>
                  <a:srgbClr val="0070C0"/>
                </a:solidFill>
                <a:effectLst>
                  <a:outerShdw blurRad="50000" dist="30000" dir="5400000" algn="tl" rotWithShape="0">
                    <a:srgbClr val="000000">
                      <a:alpha val="30000"/>
                    </a:srgbClr>
                  </a:outerShdw>
                </a:effectLst>
              </a:rPr>
              <a:t>Psychology</a:t>
            </a:r>
            <a:r>
              <a:rPr lang="en-US" b="1" dirty="0" smtClean="0">
                <a:solidFill>
                  <a:srgbClr val="0070C0"/>
                </a:solidFill>
                <a:effectLst>
                  <a:outerShdw blurRad="50000" dist="30000" dir="5400000" algn="tl" rotWithShape="0">
                    <a:srgbClr val="000000">
                      <a:alpha val="30000"/>
                    </a:srgbClr>
                  </a:outerShdw>
                </a:effectLst>
              </a:rPr>
              <a:t> )</a:t>
            </a:r>
            <a:r>
              <a:rPr lang="en-US" b="1" dirty="0">
                <a:solidFill>
                  <a:srgbClr val="002060"/>
                </a:solidFill>
                <a:effectLst>
                  <a:outerShdw blurRad="50000" dist="30000" dir="5400000" algn="tl" rotWithShape="0">
                    <a:srgbClr val="000000">
                      <a:alpha val="30000"/>
                    </a:srgbClr>
                  </a:outerShdw>
                </a:effectLst>
              </a:rPr>
              <a:t/>
            </a:r>
            <a:br>
              <a:rPr lang="en-US" b="1" dirty="0">
                <a:solidFill>
                  <a:srgbClr val="002060"/>
                </a:solidFill>
                <a:effectLst>
                  <a:outerShdw blurRad="50000" dist="30000" dir="5400000" algn="tl" rotWithShape="0">
                    <a:srgbClr val="000000">
                      <a:alpha val="30000"/>
                    </a:srgbClr>
                  </a:outerShdw>
                </a:effectLst>
              </a:rPr>
            </a:br>
            <a:r>
              <a:rPr lang="en-US" b="1" dirty="0" smtClean="0">
                <a:solidFill>
                  <a:srgbClr val="002060"/>
                </a:solidFill>
                <a:effectLst>
                  <a:outerShdw blurRad="50000" dist="30000" dir="5400000" algn="tl" rotWithShape="0">
                    <a:srgbClr val="000000">
                      <a:alpha val="30000"/>
                    </a:srgbClr>
                  </a:outerShdw>
                </a:effectLst>
              </a:rPr>
              <a:t>To fill </a:t>
            </a:r>
            <a:r>
              <a:rPr lang="en-US" b="1" dirty="0">
                <a:solidFill>
                  <a:srgbClr val="002060"/>
                </a:solidFill>
                <a:effectLst>
                  <a:outerShdw blurRad="50000" dist="30000" dir="5400000" algn="tl" rotWithShape="0">
                    <a:srgbClr val="000000">
                      <a:alpha val="30000"/>
                    </a:srgbClr>
                  </a:outerShdw>
                </a:effectLst>
              </a:rPr>
              <a:t>gaps in one's memory with fabrications that </a:t>
            </a:r>
            <a:r>
              <a:rPr lang="en-US" b="1" dirty="0" smtClean="0">
                <a:solidFill>
                  <a:srgbClr val="002060"/>
                </a:solidFill>
                <a:effectLst>
                  <a:outerShdw blurRad="50000" dist="30000" dir="5400000" algn="tl" rotWithShape="0">
                    <a:srgbClr val="000000">
                      <a:alpha val="30000"/>
                    </a:srgbClr>
                  </a:outerShdw>
                </a:effectLst>
              </a:rPr>
              <a:t>you </a:t>
            </a:r>
            <a:r>
              <a:rPr lang="en-US" b="1" dirty="0">
                <a:solidFill>
                  <a:srgbClr val="002060"/>
                </a:solidFill>
                <a:effectLst>
                  <a:outerShdw blurRad="50000" dist="30000" dir="5400000" algn="tl" rotWithShape="0">
                    <a:srgbClr val="000000">
                      <a:alpha val="30000"/>
                    </a:srgbClr>
                  </a:outerShdw>
                </a:effectLst>
              </a:rPr>
              <a:t>believes to be facts.</a:t>
            </a:r>
            <a:endParaRPr lang="en-US" sz="2000" dirty="0"/>
          </a:p>
        </p:txBody>
      </p:sp>
    </p:spTree>
    <p:extLst>
      <p:ext uri="{BB962C8B-B14F-4D97-AF65-F5344CB8AC3E}">
        <p14:creationId xmlns:p14="http://schemas.microsoft.com/office/powerpoint/2010/main" val="3682494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002A2"/>
        </a:solidFill>
        <a:effectLst/>
      </p:bgPr>
    </p:bg>
    <p:spTree>
      <p:nvGrpSpPr>
        <p:cNvPr id="1" name=""/>
        <p:cNvGrpSpPr/>
        <p:nvPr/>
      </p:nvGrpSpPr>
      <p:grpSpPr>
        <a:xfrm>
          <a:off x="0" y="0"/>
          <a:ext cx="0" cy="0"/>
          <a:chOff x="0" y="0"/>
          <a:chExt cx="0" cy="0"/>
        </a:xfrm>
      </p:grpSpPr>
      <p:sp>
        <p:nvSpPr>
          <p:cNvPr id="11" name="Title 10"/>
          <p:cNvSpPr>
            <a:spLocks noGrp="1"/>
          </p:cNvSpPr>
          <p:nvPr>
            <p:ph type="ctrTitle"/>
          </p:nvPr>
        </p:nvSpPr>
        <p:spPr/>
        <p:txBody>
          <a:bodyPr>
            <a:normAutofit/>
          </a:bodyPr>
          <a:lstStyle/>
          <a:p>
            <a:r>
              <a:rPr lang="en-US" sz="3100" dirty="0" smtClean="0">
                <a:solidFill>
                  <a:schemeClr val="accent2">
                    <a:lumMod val="75000"/>
                  </a:schemeClr>
                </a:solidFill>
              </a:rPr>
              <a:t>THE MISSING HORIZON</a:t>
            </a:r>
            <a:br>
              <a:rPr lang="en-US" sz="3100" dirty="0" smtClean="0">
                <a:solidFill>
                  <a:schemeClr val="accent2">
                    <a:lumMod val="75000"/>
                  </a:schemeClr>
                </a:solidFill>
              </a:rPr>
            </a:br>
            <a:r>
              <a:rPr lang="en-US" sz="2700" dirty="0" smtClean="0">
                <a:solidFill>
                  <a:schemeClr val="accent2">
                    <a:lumMod val="75000"/>
                  </a:schemeClr>
                </a:solidFill>
              </a:rPr>
              <a:t>      </a:t>
            </a:r>
            <a:r>
              <a:rPr lang="en-US" sz="2700" dirty="0">
                <a:solidFill>
                  <a:schemeClr val="accent2">
                    <a:lumMod val="75000"/>
                  </a:schemeClr>
                </a:solidFill>
              </a:rPr>
              <a:t>I</a:t>
            </a:r>
            <a:r>
              <a:rPr lang="en-US" sz="2700" dirty="0" smtClean="0">
                <a:solidFill>
                  <a:schemeClr val="accent2">
                    <a:lumMod val="75000"/>
                  </a:schemeClr>
                </a:solidFill>
              </a:rPr>
              <a:t>ndividual Perception  &amp; perspective</a:t>
            </a:r>
            <a:r>
              <a:rPr lang="en-US" sz="2700" dirty="0" smtClean="0">
                <a:solidFill>
                  <a:srgbClr val="0070C0"/>
                </a:solidFill>
              </a:rPr>
              <a:t/>
            </a:r>
            <a:br>
              <a:rPr lang="en-US" sz="2700" dirty="0" smtClean="0">
                <a:solidFill>
                  <a:srgbClr val="0070C0"/>
                </a:solidFill>
              </a:rPr>
            </a:br>
            <a:endParaRPr lang="en-US" sz="2700" dirty="0">
              <a:solidFill>
                <a:srgbClr val="0070C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362200"/>
            <a:ext cx="26860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077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98333">
              <a:srgbClr val="6F02AC"/>
            </a:gs>
            <a:gs pos="26000">
              <a:srgbClr val="EE3F17"/>
            </a:gs>
            <a:gs pos="66000">
              <a:srgbClr val="A603AB"/>
            </a:gs>
          </a:gsLst>
          <a:lin ang="13800000" scaled="0"/>
          <a:tileRect/>
        </a:gra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2743200" y="1981200"/>
            <a:ext cx="6400800" cy="2286000"/>
          </a:xfrm>
        </p:spPr>
        <p:txBody>
          <a:bodyPr/>
          <a:lstStyle/>
          <a:p>
            <a:r>
              <a:rPr lang="en-US" dirty="0" smtClean="0">
                <a:solidFill>
                  <a:srgbClr val="2002A2"/>
                </a:solidFill>
              </a:rPr>
              <a:t>POP-PSYCHOLOGY</a:t>
            </a:r>
            <a:br>
              <a:rPr lang="en-US" dirty="0" smtClean="0">
                <a:solidFill>
                  <a:srgbClr val="2002A2"/>
                </a:solidFill>
              </a:rPr>
            </a:br>
            <a:r>
              <a:rPr lang="en-US" dirty="0" smtClean="0">
                <a:solidFill>
                  <a:srgbClr val="2002A2"/>
                </a:solidFill>
              </a:rPr>
              <a:t>    and myths</a:t>
            </a:r>
            <a:endParaRPr lang="en-US" dirty="0">
              <a:solidFill>
                <a:srgbClr val="2002A2"/>
              </a:solidFill>
            </a:endParaRPr>
          </a:p>
        </p:txBody>
      </p:sp>
      <p:sp>
        <p:nvSpPr>
          <p:cNvPr id="13" name="TextBox 12"/>
          <p:cNvSpPr txBox="1"/>
          <p:nvPr/>
        </p:nvSpPr>
        <p:spPr>
          <a:xfrm>
            <a:off x="2654490" y="4267236"/>
            <a:ext cx="4934428" cy="1015663"/>
          </a:xfrm>
          <a:prstGeom prst="rect">
            <a:avLst/>
          </a:prstGeom>
          <a:noFill/>
        </p:spPr>
        <p:txBody>
          <a:bodyPr wrap="none" rtlCol="0">
            <a:spAutoFit/>
          </a:bodyPr>
          <a:lstStyle/>
          <a:p>
            <a:pPr marL="285750" indent="-285750">
              <a:buFont typeface="Arial" panose="020B0604020202020204" pitchFamily="34" charset="0"/>
              <a:buChar char="•"/>
            </a:pPr>
            <a:r>
              <a:rPr lang="en-US" sz="2000" dirty="0">
                <a:solidFill>
                  <a:srgbClr val="002060"/>
                </a:solidFill>
              </a:rPr>
              <a:t>We only use 10% of our brain</a:t>
            </a: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That we’re left brain or right brain thinkers</a:t>
            </a:r>
          </a:p>
        </p:txBody>
      </p:sp>
    </p:spTree>
    <p:extLst>
      <p:ext uri="{BB962C8B-B14F-4D97-AF65-F5344CB8AC3E}">
        <p14:creationId xmlns:p14="http://schemas.microsoft.com/office/powerpoint/2010/main" val="2158906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olst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1_Solstice">
  <a:themeElements>
    <a:clrScheme name="Custom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2_Solstic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3_Solst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33_Solstic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35_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4_Solstice">
  <a:themeElements>
    <a:clrScheme name="Custom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1375</TotalTime>
  <Words>2215</Words>
  <Application>Microsoft Office PowerPoint</Application>
  <PresentationFormat>On-screen Show (4:3)</PresentationFormat>
  <Paragraphs>381</Paragraphs>
  <Slides>43</Slides>
  <Notes>16</Notes>
  <HiddenSlides>0</HiddenSlides>
  <MMClips>0</MMClips>
  <ScaleCrop>false</ScaleCrop>
  <HeadingPairs>
    <vt:vector size="4" baseType="variant">
      <vt:variant>
        <vt:lpstr>Theme</vt:lpstr>
      </vt:variant>
      <vt:variant>
        <vt:i4>7</vt:i4>
      </vt:variant>
      <vt:variant>
        <vt:lpstr>Slide Titles</vt:lpstr>
      </vt:variant>
      <vt:variant>
        <vt:i4>43</vt:i4>
      </vt:variant>
    </vt:vector>
  </HeadingPairs>
  <TitlesOfParts>
    <vt:vector size="50" baseType="lpstr">
      <vt:lpstr>1_Solstice</vt:lpstr>
      <vt:lpstr>11_Solstice</vt:lpstr>
      <vt:lpstr>2_Solstice</vt:lpstr>
      <vt:lpstr>3_Solstice</vt:lpstr>
      <vt:lpstr>33_Solstice</vt:lpstr>
      <vt:lpstr>35_Solstice</vt:lpstr>
      <vt:lpstr>4_Solstice</vt:lpstr>
      <vt:lpstr>Making of the Modern Mind</vt:lpstr>
      <vt:lpstr>    This course integrates:</vt:lpstr>
      <vt:lpstr>  </vt:lpstr>
      <vt:lpstr>PowerPoint Presentation</vt:lpstr>
      <vt:lpstr>PowerPoint Presentation</vt:lpstr>
      <vt:lpstr>Bistable Perception /Multistable Perception</vt:lpstr>
      <vt:lpstr>  </vt:lpstr>
      <vt:lpstr>THE MISSING HORIZON       Individual Perception  &amp; perspective </vt:lpstr>
      <vt:lpstr>POP-PSYCHOLOGY     and myths</vt:lpstr>
      <vt:lpstr>Priming    …And the cognitive dissonance that follows… </vt:lpstr>
      <vt:lpstr>PowerPoint Presentation</vt:lpstr>
      <vt:lpstr>PowerPoint Presentation</vt:lpstr>
      <vt:lpstr>The Split-Brain  (Gazzaniga &amp; Sperry at Cal-Tech)</vt:lpstr>
      <vt:lpstr>Split-Brains</vt:lpstr>
      <vt:lpstr>PowerPoint Presentation</vt:lpstr>
      <vt:lpstr>PowerPoint Presentation</vt:lpstr>
      <vt:lpstr>Q:  Why Study Philosophy of the Mind?</vt:lpstr>
      <vt:lpstr>Q:  What is Philosophy of Mind?</vt:lpstr>
      <vt:lpstr>Three Approaches | Three Perspectives:</vt:lpstr>
      <vt:lpstr>The mind-body problem</vt:lpstr>
      <vt:lpstr>Mind Body problem         </vt:lpstr>
      <vt:lpstr>What is the Connection between  Mind, Matter and Space? (the hard problem of consciousness)</vt:lpstr>
      <vt:lpstr>Philosophy of Mind:  from the Perspective of Applied Engineering   </vt:lpstr>
      <vt:lpstr>Embodied cognition</vt:lpstr>
      <vt:lpstr>Philosophy of Mind:  law of physics perspective: Is the brain connected to  the universe at a quantum level? </vt:lpstr>
      <vt:lpstr>What is consciousness?</vt:lpstr>
      <vt:lpstr>If consciousness is linked to the laws of the universe……</vt:lpstr>
      <vt:lpstr>PowerPoint Presentation</vt:lpstr>
      <vt:lpstr>PowerPoint Presentation</vt:lpstr>
      <vt:lpstr>What is the Mind? </vt:lpstr>
      <vt:lpstr> </vt:lpstr>
      <vt:lpstr>properties</vt:lpstr>
      <vt:lpstr>Does the mind  have Parts ?</vt:lpstr>
      <vt:lpstr>IS BEHAVIOR LEARNED?     ETHICS, IDENTITY &amp; LAW </vt:lpstr>
      <vt:lpstr>Ethics</vt:lpstr>
      <vt:lpstr>Mind Theory Identity Body Theory Identity  </vt:lpstr>
      <vt:lpstr>Who is the real  Jake Sully?</vt:lpstr>
      <vt:lpstr>The Problem of Other Minds</vt:lpstr>
      <vt:lpstr>Theory of Mind</vt:lpstr>
      <vt:lpstr>PowerPoint Presentation</vt:lpstr>
      <vt:lpstr>For more information  | class one:</vt:lpstr>
      <vt:lpstr>Things we say…</vt:lpstr>
      <vt:lpstr>PowerPoint Presentation</vt:lpstr>
    </vt:vector>
  </TitlesOfParts>
  <Company>Salem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CJA</dc:creator>
  <cp:lastModifiedBy>CJA</cp:lastModifiedBy>
  <cp:revision>18</cp:revision>
  <dcterms:created xsi:type="dcterms:W3CDTF">2015-07-11T17:29:28Z</dcterms:created>
  <dcterms:modified xsi:type="dcterms:W3CDTF">2015-07-12T19:39:02Z</dcterms:modified>
</cp:coreProperties>
</file>